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7" r:id="rId1"/>
  </p:sldMasterIdLst>
  <p:notesMasterIdLst>
    <p:notesMasterId r:id="rId11"/>
  </p:notesMasterIdLst>
  <p:handoutMasterIdLst>
    <p:handoutMasterId r:id="rId12"/>
  </p:handoutMasterIdLst>
  <p:sldIdLst>
    <p:sldId id="1206" r:id="rId2"/>
    <p:sldId id="1305" r:id="rId3"/>
    <p:sldId id="1304" r:id="rId4"/>
    <p:sldId id="352" r:id="rId5"/>
    <p:sldId id="1306" r:id="rId6"/>
    <p:sldId id="1308" r:id="rId7"/>
    <p:sldId id="1309" r:id="rId8"/>
    <p:sldId id="1310" r:id="rId9"/>
    <p:sldId id="1251" r:id="rId10"/>
  </p:sldIdLst>
  <p:sldSz cx="12192000" cy="6858000"/>
  <p:notesSz cx="6797675" cy="9926638"/>
  <p:defaultTextStyle>
    <a:defPPr>
      <a:defRPr lang="de-DE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rena Hartinger" initials="VH" lastIdx="13" clrIdx="0">
    <p:extLst>
      <p:ext uri="{19B8F6BF-5375-455C-9EA6-DF929625EA0E}">
        <p15:presenceInfo xmlns:p15="http://schemas.microsoft.com/office/powerpoint/2012/main" userId="S-1-5-21-2266609742-3622120289-3537331674-1415" providerId="AD"/>
      </p:ext>
    </p:extLst>
  </p:cmAuthor>
  <p:cmAuthor id="2" name="Pu Zou" initials="PZ" lastIdx="1" clrIdx="1">
    <p:extLst>
      <p:ext uri="{19B8F6BF-5375-455C-9EA6-DF929625EA0E}">
        <p15:presenceInfo xmlns:p15="http://schemas.microsoft.com/office/powerpoint/2012/main" userId="S-1-5-21-2266609742-3622120289-3537331674-13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Designformatvorlage 2 - Akz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7251" autoAdjust="0"/>
  </p:normalViewPr>
  <p:slideViewPr>
    <p:cSldViewPr snapToGrid="0" snapToObjects="1">
      <p:cViewPr varScale="1">
        <p:scale>
          <a:sx n="99" d="100"/>
          <a:sy n="99" d="100"/>
        </p:scale>
        <p:origin x="972" y="78"/>
      </p:cViewPr>
      <p:guideLst/>
    </p:cSldViewPr>
  </p:slideViewPr>
  <p:outlineViewPr>
    <p:cViewPr>
      <p:scale>
        <a:sx n="33" d="100"/>
        <a:sy n="33" d="100"/>
      </p:scale>
      <p:origin x="0" y="-5466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4960"/>
    </p:cViewPr>
  </p:sorterViewPr>
  <p:notesViewPr>
    <p:cSldViewPr snapToGrid="0" snapToObjects="1" showGuides="1">
      <p:cViewPr varScale="1">
        <p:scale>
          <a:sx n="84" d="100"/>
          <a:sy n="84" d="100"/>
        </p:scale>
        <p:origin x="3828" y="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964790410460681E-2"/>
          <c:y val="0"/>
          <c:w val="0.96670449849157314"/>
          <c:h val="0.919224648275397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'REV IST'!$B$37</c:f>
              <c:strCache>
                <c:ptCount val="1"/>
                <c:pt idx="0">
                  <c:v>Income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AE-446C-AD9A-E9A369E93430}"/>
              </c:ext>
            </c:extLst>
          </c:dPt>
          <c:dPt>
            <c:idx val="18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EAE-446C-AD9A-E9A369E93430}"/>
              </c:ext>
            </c:extLst>
          </c:dPt>
          <c:dPt>
            <c:idx val="19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EAE-446C-AD9A-E9A369E93430}"/>
              </c:ext>
            </c:extLst>
          </c:dPt>
          <c:dPt>
            <c:idx val="2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EAE-446C-AD9A-E9A369E93430}"/>
              </c:ext>
            </c:extLst>
          </c:dPt>
          <c:dPt>
            <c:idx val="2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EAE-446C-AD9A-E9A369E93430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EAE-446C-AD9A-E9A369E93430}"/>
              </c:ext>
            </c:extLst>
          </c:dPt>
          <c:dLbls>
            <c:delete val="1"/>
          </c:dLbls>
          <c:cat>
            <c:numRef>
              <c:f>'REV IST'!$A$38:$A$60</c:f>
              <c:numCache>
                <c:formatCode>General</c:formatCode>
                <c:ptCount val="2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  <c:pt idx="21">
                  <c:v>2023</c:v>
                </c:pt>
                <c:pt idx="22">
                  <c:v>2024</c:v>
                </c:pt>
              </c:numCache>
            </c:numRef>
          </c:cat>
          <c:val>
            <c:numRef>
              <c:f>'REV IST'!$B$38:$B$60</c:f>
              <c:numCache>
                <c:formatCode>#,##0</c:formatCode>
                <c:ptCount val="23"/>
                <c:pt idx="0">
                  <c:v>969</c:v>
                </c:pt>
                <c:pt idx="1">
                  <c:v>1290</c:v>
                </c:pt>
                <c:pt idx="2">
                  <c:v>1560</c:v>
                </c:pt>
                <c:pt idx="3">
                  <c:v>2242</c:v>
                </c:pt>
                <c:pt idx="4">
                  <c:v>3056</c:v>
                </c:pt>
                <c:pt idx="5">
                  <c:v>4055.3999999999996</c:v>
                </c:pt>
                <c:pt idx="6">
                  <c:v>4763</c:v>
                </c:pt>
                <c:pt idx="7">
                  <c:v>6490</c:v>
                </c:pt>
                <c:pt idx="8">
                  <c:v>8606</c:v>
                </c:pt>
                <c:pt idx="9">
                  <c:v>10139</c:v>
                </c:pt>
                <c:pt idx="10">
                  <c:v>10176</c:v>
                </c:pt>
                <c:pt idx="11">
                  <c:v>10799</c:v>
                </c:pt>
                <c:pt idx="12">
                  <c:v>12189</c:v>
                </c:pt>
                <c:pt idx="13">
                  <c:v>14977</c:v>
                </c:pt>
                <c:pt idx="14">
                  <c:v>16242</c:v>
                </c:pt>
                <c:pt idx="15">
                  <c:v>16244</c:v>
                </c:pt>
                <c:pt idx="16">
                  <c:v>16106</c:v>
                </c:pt>
                <c:pt idx="17">
                  <c:v>18508</c:v>
                </c:pt>
                <c:pt idx="18">
                  <c:v>19056</c:v>
                </c:pt>
                <c:pt idx="19">
                  <c:v>22191</c:v>
                </c:pt>
                <c:pt idx="20">
                  <c:v>29987</c:v>
                </c:pt>
                <c:pt idx="21">
                  <c:v>35578</c:v>
                </c:pt>
                <c:pt idx="22">
                  <c:v>38300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EAE-446C-AD9A-E9A369E93430}"/>
            </c:ext>
          </c:extLst>
        </c:ser>
        <c:ser>
          <c:idx val="1"/>
          <c:order val="1"/>
          <c:tx>
            <c:strRef>
              <c:f>'REV IST'!$C$37</c:f>
              <c:strCache>
                <c:ptCount val="1"/>
                <c:pt idx="0">
                  <c:v>Delta</c:v>
                </c:pt>
              </c:strCache>
            </c:strRef>
          </c:tx>
          <c:invertIfNegative val="0"/>
          <c:dLbls>
            <c:delete val="1"/>
          </c:dLbls>
          <c:cat>
            <c:numRef>
              <c:f>'REV IST'!$A$38:$A$60</c:f>
              <c:numCache>
                <c:formatCode>General</c:formatCode>
                <c:ptCount val="2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  <c:pt idx="21">
                  <c:v>2023</c:v>
                </c:pt>
                <c:pt idx="22">
                  <c:v>2024</c:v>
                </c:pt>
              </c:numCache>
            </c:numRef>
          </c:cat>
          <c:val>
            <c:numRef>
              <c:f>'REV IST'!$C$38:$C$60</c:f>
              <c:numCache>
                <c:formatCode>General</c:formatCode>
                <c:ptCount val="23"/>
              </c:numCache>
            </c:numRef>
          </c:val>
          <c:extLst>
            <c:ext xmlns:c16="http://schemas.microsoft.com/office/drawing/2014/chart" uri="{C3380CC4-5D6E-409C-BE32-E72D297353CC}">
              <c16:uniqueId val="{0000000D-6EAE-446C-AD9A-E9A369E934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4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780011496"/>
        <c:axId val="780011104"/>
      </c:barChart>
      <c:catAx>
        <c:axId val="7800114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80011104"/>
        <c:crosses val="autoZero"/>
        <c:auto val="1"/>
        <c:lblAlgn val="ctr"/>
        <c:lblOffset val="100"/>
        <c:noMultiLvlLbl val="0"/>
      </c:catAx>
      <c:valAx>
        <c:axId val="780011104"/>
        <c:scaling>
          <c:orientation val="minMax"/>
          <c:max val="4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crossAx val="780011496"/>
        <c:crosses val="autoZero"/>
        <c:crossBetween val="between"/>
        <c:majorUnit val="5000"/>
        <c:minorUnit val="5000"/>
      </c:valAx>
      <c:spPr>
        <a:noFill/>
        <a:ln>
          <a:solidFill>
            <a:schemeClr val="tx1">
              <a:lumMod val="15000"/>
              <a:lumOff val="85000"/>
            </a:schemeClr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0.0774</cdr:x>
      <cdr:y>0.84973</cdr:y>
    </cdr:from>
    <cdr:to>
      <cdr:x>0.11985</cdr:x>
      <cdr:y>0.88193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590550" y="4524375"/>
          <a:ext cx="323850" cy="1714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094412-2960-4583-8ADC-6F6325D1F509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1B53C-CD56-4EC8-8D73-EAFC66810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539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1926008" y="943030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/>
            </a:lvl1pPr>
          </a:lstStyle>
          <a:p>
            <a:fld id="{5BF36845-558B-480E-B4B3-1E2B31AAD872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Folienbildplatzhalter 7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9" name="Kopfzeilenplatzhalt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28594" indent="-228594" algn="l" defTabSz="1219170" rtl="0" eaLnBrk="1" latinLnBrk="0" hangingPunct="1">
      <a:buClr>
        <a:schemeClr val="tx2"/>
      </a:buClr>
      <a:buFont typeface="Arial" panose="020B0604020202020204" pitchFamily="34" charset="0"/>
      <a:buChar char="•"/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(a) Ingredients and recipes for precision measurements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(b) What we can learn from frequencies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(c) </a:t>
            </a:r>
            <a:r>
              <a:rPr lang="en-US" dirty="0" err="1"/>
              <a:t>Ultrastable</a:t>
            </a:r>
            <a:r>
              <a:rPr lang="en-US" dirty="0"/>
              <a:t> lasers and frequency combs - a perfect match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(d) A journey through the electromagnetic spectrum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36845-558B-480E-B4B3-1E2B31AAD872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5349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36845-558B-480E-B4B3-1E2B31AAD872}" type="slidenum">
              <a:rPr lang="de-DE" smtClean="0">
                <a:solidFill>
                  <a:srgbClr val="141414"/>
                </a:solidFill>
              </a:rPr>
              <a:pPr/>
              <a:t>2</a:t>
            </a:fld>
            <a:endParaRPr lang="de-DE">
              <a:solidFill>
                <a:srgbClr val="1414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542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6904-43A0-BB00-62FA-2AAF1FFCE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F3A307-E6CB-9EDE-0953-04BE86E220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C5807-2DBE-4981-33C4-45F260F5B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94" indent="-228594"/>
            <a:r>
              <a:rPr lang="de-DE" dirty="0"/>
              <a:t>Imaging &amp; Life Science: Multi-photon </a:t>
            </a:r>
            <a:r>
              <a:rPr lang="de-DE" dirty="0" err="1"/>
              <a:t>fluorescence</a:t>
            </a:r>
            <a:r>
              <a:rPr lang="de-DE" dirty="0"/>
              <a:t> </a:t>
            </a:r>
            <a:r>
              <a:rPr lang="de-DE" dirty="0" err="1"/>
              <a:t>imaging</a:t>
            </a:r>
            <a:r>
              <a:rPr lang="de-DE" dirty="0"/>
              <a:t>, </a:t>
            </a:r>
            <a:r>
              <a:rPr lang="de-DE" dirty="0" err="1"/>
              <a:t>THz</a:t>
            </a:r>
            <a:r>
              <a:rPr lang="de-DE" dirty="0"/>
              <a:t> non-</a:t>
            </a:r>
            <a:r>
              <a:rPr lang="de-DE" dirty="0" err="1"/>
              <a:t>destructive</a:t>
            </a:r>
            <a:r>
              <a:rPr lang="de-DE" dirty="0"/>
              <a:t> </a:t>
            </a:r>
            <a:r>
              <a:rPr lang="de-DE" dirty="0" err="1"/>
              <a:t>testing</a:t>
            </a:r>
            <a:r>
              <a:rPr lang="de-DE" dirty="0"/>
              <a:t>, </a:t>
            </a:r>
            <a:r>
              <a:rPr lang="de-DE" dirty="0" err="1"/>
              <a:t>near-field</a:t>
            </a:r>
            <a:r>
              <a:rPr lang="de-DE" dirty="0"/>
              <a:t> </a:t>
            </a:r>
            <a:r>
              <a:rPr lang="de-DE" dirty="0" err="1"/>
              <a:t>THz</a:t>
            </a:r>
            <a:r>
              <a:rPr lang="de-DE" dirty="0"/>
              <a:t> </a:t>
            </a:r>
            <a:r>
              <a:rPr lang="de-DE" dirty="0" err="1"/>
              <a:t>microscopy</a:t>
            </a:r>
            <a:r>
              <a:rPr lang="de-DE" dirty="0"/>
              <a:t>, </a:t>
            </a:r>
            <a:r>
              <a:rPr lang="de-DE" dirty="0" err="1"/>
              <a:t>neuroscience</a:t>
            </a:r>
            <a:endParaRPr lang="de-DE" dirty="0"/>
          </a:p>
          <a:p>
            <a:pPr marL="228594" indent="-228594"/>
            <a:r>
              <a:rPr lang="de-DE" dirty="0" err="1"/>
              <a:t>Spectroscopy</a:t>
            </a:r>
            <a:r>
              <a:rPr lang="de-DE" dirty="0"/>
              <a:t> &amp; </a:t>
            </a:r>
            <a:r>
              <a:rPr lang="de-DE" dirty="0" err="1"/>
              <a:t>Sensing</a:t>
            </a:r>
            <a:r>
              <a:rPr lang="de-DE" dirty="0"/>
              <a:t>: Industrial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control</a:t>
            </a:r>
            <a:r>
              <a:rPr lang="de-DE" dirty="0"/>
              <a:t>, </a:t>
            </a:r>
            <a:r>
              <a:rPr lang="de-DE" dirty="0" err="1"/>
              <a:t>molecular</a:t>
            </a:r>
            <a:r>
              <a:rPr lang="de-DE" dirty="0"/>
              <a:t> </a:t>
            </a:r>
            <a:r>
              <a:rPr lang="de-DE" dirty="0" err="1"/>
              <a:t>sensing</a:t>
            </a:r>
            <a:r>
              <a:rPr lang="de-DE" dirty="0"/>
              <a:t>, LIDAR </a:t>
            </a:r>
            <a:r>
              <a:rPr lang="de-DE" dirty="0" err="1"/>
              <a:t>calibration</a:t>
            </a:r>
            <a:r>
              <a:rPr lang="de-DE" dirty="0"/>
              <a:t>, </a:t>
            </a:r>
            <a:r>
              <a:rPr lang="de-DE" dirty="0" err="1"/>
              <a:t>THz</a:t>
            </a:r>
            <a:r>
              <a:rPr lang="de-DE" dirty="0"/>
              <a:t> gas </a:t>
            </a:r>
            <a:r>
              <a:rPr lang="de-DE" dirty="0" err="1"/>
              <a:t>sensing</a:t>
            </a:r>
            <a:endParaRPr lang="de-DE" dirty="0"/>
          </a:p>
          <a:p>
            <a:pPr marL="228594" indent="-228594"/>
            <a:r>
              <a:rPr lang="de-DE" dirty="0"/>
              <a:t>Quantum Technology: Optical </a:t>
            </a:r>
            <a:r>
              <a:rPr lang="de-DE" dirty="0" err="1"/>
              <a:t>lattice</a:t>
            </a:r>
            <a:r>
              <a:rPr lang="de-DE" dirty="0"/>
              <a:t> </a:t>
            </a:r>
            <a:r>
              <a:rPr lang="de-DE" dirty="0" err="1"/>
              <a:t>clocks</a:t>
            </a:r>
            <a:r>
              <a:rPr lang="de-DE" dirty="0"/>
              <a:t>, </a:t>
            </a:r>
            <a:r>
              <a:rPr lang="de-DE" dirty="0" err="1"/>
              <a:t>quantum</a:t>
            </a:r>
            <a:r>
              <a:rPr lang="de-DE" dirty="0"/>
              <a:t> </a:t>
            </a:r>
            <a:r>
              <a:rPr lang="de-DE" dirty="0" err="1"/>
              <a:t>simulation</a:t>
            </a:r>
            <a:r>
              <a:rPr lang="de-DE" dirty="0"/>
              <a:t>, </a:t>
            </a:r>
            <a:r>
              <a:rPr lang="de-DE" dirty="0" err="1"/>
              <a:t>quantum</a:t>
            </a:r>
            <a:r>
              <a:rPr lang="de-DE" dirty="0"/>
              <a:t> </a:t>
            </a:r>
            <a:r>
              <a:rPr lang="de-DE" dirty="0" err="1"/>
              <a:t>computation</a:t>
            </a:r>
            <a:r>
              <a:rPr lang="de-DE" dirty="0"/>
              <a:t>, </a:t>
            </a:r>
            <a:r>
              <a:rPr lang="de-DE" dirty="0" err="1"/>
              <a:t>quantum</a:t>
            </a:r>
            <a:r>
              <a:rPr lang="de-DE" dirty="0"/>
              <a:t> </a:t>
            </a:r>
            <a:r>
              <a:rPr lang="de-DE" dirty="0" err="1"/>
              <a:t>sensing</a:t>
            </a:r>
            <a:endParaRPr lang="de-DE" dirty="0"/>
          </a:p>
          <a:p>
            <a:pPr marL="228594" indent="-228594"/>
            <a:r>
              <a:rPr lang="de-DE" dirty="0"/>
              <a:t>Quality </a:t>
            </a:r>
            <a:r>
              <a:rPr lang="de-DE" dirty="0" err="1"/>
              <a:t>Inspection</a:t>
            </a:r>
            <a:r>
              <a:rPr lang="de-DE" dirty="0"/>
              <a:t>: non-</a:t>
            </a:r>
            <a:r>
              <a:rPr lang="de-DE" dirty="0" err="1"/>
              <a:t>destructive</a:t>
            </a:r>
            <a:r>
              <a:rPr lang="de-DE" dirty="0"/>
              <a:t> material </a:t>
            </a:r>
            <a:r>
              <a:rPr lang="de-DE" dirty="0" err="1"/>
              <a:t>testing</a:t>
            </a:r>
            <a:r>
              <a:rPr lang="de-DE" dirty="0"/>
              <a:t>, </a:t>
            </a:r>
            <a:r>
              <a:rPr lang="de-DE" dirty="0" err="1"/>
              <a:t>food</a:t>
            </a:r>
            <a:r>
              <a:rPr lang="de-DE" dirty="0"/>
              <a:t> </a:t>
            </a:r>
            <a:r>
              <a:rPr lang="de-DE" dirty="0" err="1"/>
              <a:t>inspection</a:t>
            </a:r>
            <a:r>
              <a:rPr lang="de-DE" dirty="0"/>
              <a:t>, </a:t>
            </a:r>
            <a:r>
              <a:rPr lang="de-DE" dirty="0" err="1"/>
              <a:t>paint</a:t>
            </a:r>
            <a:r>
              <a:rPr lang="de-DE" dirty="0"/>
              <a:t> </a:t>
            </a:r>
            <a:r>
              <a:rPr lang="de-DE" dirty="0" err="1"/>
              <a:t>layer</a:t>
            </a:r>
            <a:r>
              <a:rPr lang="de-DE" dirty="0"/>
              <a:t> </a:t>
            </a:r>
            <a:r>
              <a:rPr lang="de-DE" dirty="0" err="1"/>
              <a:t>inspection</a:t>
            </a:r>
            <a:endParaRPr lang="de-DE" dirty="0"/>
          </a:p>
          <a:p>
            <a:pPr marL="228594" indent="-228594"/>
            <a:r>
              <a:rPr lang="de-DE" dirty="0" err="1"/>
              <a:t>Microfabrication</a:t>
            </a:r>
            <a:r>
              <a:rPr lang="de-DE" dirty="0"/>
              <a:t>: 3D </a:t>
            </a:r>
            <a:r>
              <a:rPr lang="de-DE" dirty="0" err="1"/>
              <a:t>micro</a:t>
            </a:r>
            <a:r>
              <a:rPr lang="de-DE" dirty="0"/>
              <a:t>-printing, </a:t>
            </a:r>
            <a:r>
              <a:rPr lang="de-DE" dirty="0" err="1"/>
              <a:t>integrated</a:t>
            </a:r>
            <a:r>
              <a:rPr lang="de-DE" dirty="0"/>
              <a:t> </a:t>
            </a:r>
            <a:r>
              <a:rPr lang="de-DE" dirty="0" err="1"/>
              <a:t>photonics</a:t>
            </a:r>
            <a:endParaRPr lang="de-DE" dirty="0"/>
          </a:p>
          <a:p>
            <a:pPr marL="228594" indent="-228594"/>
            <a:r>
              <a:rPr lang="de-DE" dirty="0" err="1"/>
              <a:t>Positioning</a:t>
            </a:r>
            <a:r>
              <a:rPr lang="de-DE" dirty="0"/>
              <a:t>, Navigation &amp; Timing: time &amp; </a:t>
            </a:r>
            <a:r>
              <a:rPr lang="de-DE" dirty="0" err="1"/>
              <a:t>frequency</a:t>
            </a:r>
            <a:r>
              <a:rPr lang="de-DE" dirty="0"/>
              <a:t> </a:t>
            </a:r>
            <a:r>
              <a:rPr lang="de-DE" dirty="0" err="1"/>
              <a:t>dissemination</a:t>
            </a:r>
            <a:r>
              <a:rPr lang="de-DE" dirty="0"/>
              <a:t>, </a:t>
            </a:r>
            <a:r>
              <a:rPr lang="de-DE" dirty="0" err="1"/>
              <a:t>optical</a:t>
            </a:r>
            <a:r>
              <a:rPr lang="de-DE" dirty="0"/>
              <a:t> </a:t>
            </a:r>
            <a:r>
              <a:rPr lang="de-DE" dirty="0" err="1"/>
              <a:t>fiber</a:t>
            </a:r>
            <a:r>
              <a:rPr lang="de-DE" dirty="0"/>
              <a:t> links, </a:t>
            </a:r>
            <a:r>
              <a:rPr lang="de-DE" dirty="0" err="1"/>
              <a:t>geodesy</a:t>
            </a:r>
            <a:r>
              <a:rPr lang="de-DE" dirty="0"/>
              <a:t>, GNSS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F0111A-E4FD-9626-EFD9-C83B47BF83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F36845-558B-480E-B4B3-1E2B31AAD87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14141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159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36845-558B-480E-B4B3-1E2B31AAD872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8835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As </a:t>
            </a:r>
            <a:r>
              <a:rPr lang="de-DE" dirty="0" err="1"/>
              <a:t>researchers</a:t>
            </a:r>
            <a:r>
              <a:rPr lang="de-DE" dirty="0"/>
              <a:t> and </a:t>
            </a:r>
            <a:r>
              <a:rPr lang="de-DE" dirty="0" err="1"/>
              <a:t>engineers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to </a:t>
            </a:r>
            <a:r>
              <a:rPr lang="de-DE" dirty="0" err="1"/>
              <a:t>talking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technical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in </a:t>
            </a:r>
            <a:r>
              <a:rPr lang="de-DE" dirty="0" err="1"/>
              <a:t>great</a:t>
            </a:r>
            <a:r>
              <a:rPr lang="de-DE" dirty="0"/>
              <a:t> </a:t>
            </a:r>
            <a:r>
              <a:rPr lang="de-DE" dirty="0" err="1"/>
              <a:t>detail</a:t>
            </a:r>
            <a:r>
              <a:rPr lang="de-DE" dirty="0"/>
              <a:t>.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methods</a:t>
            </a:r>
            <a:r>
              <a:rPr lang="de-DE" dirty="0"/>
              <a:t>,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experiments</a:t>
            </a:r>
            <a:r>
              <a:rPr lang="de-DE" dirty="0"/>
              <a:t>, and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. But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apply</a:t>
            </a:r>
            <a:r>
              <a:rPr lang="de-DE" dirty="0"/>
              <a:t> for a </a:t>
            </a:r>
            <a:r>
              <a:rPr lang="de-DE" dirty="0" err="1"/>
              <a:t>job</a:t>
            </a:r>
            <a:r>
              <a:rPr lang="de-DE" dirty="0"/>
              <a:t> in </a:t>
            </a:r>
            <a:r>
              <a:rPr lang="de-DE" dirty="0" err="1"/>
              <a:t>industry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to </a:t>
            </a:r>
            <a:r>
              <a:rPr lang="de-DE" dirty="0" err="1"/>
              <a:t>communicate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just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 </a:t>
            </a:r>
            <a:r>
              <a:rPr lang="de-DE" dirty="0" err="1"/>
              <a:t>topic</a:t>
            </a:r>
            <a:r>
              <a:rPr lang="de-DE" dirty="0"/>
              <a:t>.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to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do,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solve</a:t>
            </a:r>
            <a:r>
              <a:rPr lang="de-DE" dirty="0"/>
              <a:t> </a:t>
            </a:r>
            <a:r>
              <a:rPr lang="de-DE" dirty="0" err="1"/>
              <a:t>problems</a:t>
            </a:r>
            <a:r>
              <a:rPr lang="de-DE" dirty="0"/>
              <a:t>, and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relevant to a </a:t>
            </a:r>
            <a:r>
              <a:rPr lang="de-DE" dirty="0" err="1"/>
              <a:t>company</a:t>
            </a:r>
            <a:r>
              <a:rPr lang="de-DE" dirty="0"/>
              <a:t>. </a:t>
            </a:r>
          </a:p>
          <a:p>
            <a:r>
              <a:rPr lang="de-DE" dirty="0" err="1"/>
              <a:t>Describe</a:t>
            </a:r>
            <a:r>
              <a:rPr lang="de-DE" dirty="0"/>
              <a:t> the </a:t>
            </a:r>
            <a:r>
              <a:rPr lang="de-DE" dirty="0" err="1"/>
              <a:t>situation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problem</a:t>
            </a:r>
            <a:r>
              <a:rPr lang="de-DE" dirty="0"/>
              <a:t> </a:t>
            </a:r>
            <a:r>
              <a:rPr lang="de-DE" dirty="0" err="1"/>
              <a:t>briefly</a:t>
            </a:r>
            <a:r>
              <a:rPr lang="de-DE" dirty="0"/>
              <a:t> and </a:t>
            </a:r>
            <a:r>
              <a:rPr lang="de-DE" dirty="0" err="1"/>
              <a:t>precisely</a:t>
            </a:r>
            <a:r>
              <a:rPr lang="de-DE" dirty="0"/>
              <a:t>, </a:t>
            </a:r>
            <a:r>
              <a:rPr lang="de-DE" dirty="0" err="1"/>
              <a:t>explain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specific</a:t>
            </a:r>
            <a:r>
              <a:rPr lang="de-DE" dirty="0"/>
              <a:t> </a:t>
            </a:r>
            <a:r>
              <a:rPr lang="de-DE" dirty="0" err="1"/>
              <a:t>task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role</a:t>
            </a:r>
            <a:r>
              <a:rPr lang="de-DE" dirty="0"/>
              <a:t>,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responsibility</a:t>
            </a:r>
            <a:r>
              <a:rPr lang="de-DE" dirty="0"/>
              <a:t>, </a:t>
            </a:r>
            <a:r>
              <a:rPr lang="de-DE" dirty="0" err="1"/>
              <a:t>list</a:t>
            </a:r>
            <a:r>
              <a:rPr lang="de-DE" dirty="0"/>
              <a:t> the </a:t>
            </a:r>
            <a:r>
              <a:rPr lang="de-DE" dirty="0" err="1"/>
              <a:t>specific</a:t>
            </a:r>
            <a:r>
              <a:rPr lang="de-DE" dirty="0"/>
              <a:t> </a:t>
            </a:r>
            <a:r>
              <a:rPr lang="de-DE" dirty="0" err="1"/>
              <a:t>steps</a:t>
            </a:r>
            <a:r>
              <a:rPr lang="de-DE" dirty="0"/>
              <a:t> and </a:t>
            </a:r>
            <a:r>
              <a:rPr lang="de-DE" dirty="0" err="1"/>
              <a:t>actions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took</a:t>
            </a:r>
            <a:r>
              <a:rPr lang="de-DE" dirty="0"/>
              <a:t>, </a:t>
            </a:r>
            <a:r>
              <a:rPr lang="de-DE" dirty="0" err="1"/>
              <a:t>describe</a:t>
            </a:r>
            <a:r>
              <a:rPr lang="de-DE" dirty="0"/>
              <a:t> the </a:t>
            </a:r>
            <a:r>
              <a:rPr lang="de-DE" dirty="0" err="1"/>
              <a:t>outcome</a:t>
            </a:r>
            <a:r>
              <a:rPr lang="de-DE" dirty="0"/>
              <a:t> </a:t>
            </a:r>
            <a:r>
              <a:rPr lang="de-DE" dirty="0" err="1"/>
              <a:t>success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lessons</a:t>
            </a:r>
            <a:r>
              <a:rPr lang="de-DE" dirty="0"/>
              <a:t> </a:t>
            </a:r>
            <a:r>
              <a:rPr lang="de-DE" dirty="0" err="1"/>
              <a:t>learned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36845-558B-480E-B4B3-1E2B31AAD872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5664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36845-558B-480E-B4B3-1E2B31AAD87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5697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2"/>
          <a:stretch/>
        </p:blipFill>
        <p:spPr>
          <a:xfrm>
            <a:off x="4726976" y="2861057"/>
            <a:ext cx="7474856" cy="400186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734" y="1743830"/>
            <a:ext cx="11040533" cy="1691335"/>
          </a:xfrm>
        </p:spPr>
        <p:txBody>
          <a:bodyPr/>
          <a:lstStyle>
            <a:lvl1pPr algn="ctr">
              <a:defRPr sz="3200" b="1" cap="none" baseline="0"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75734" y="3565207"/>
            <a:ext cx="11040533" cy="36371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Author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75734" y="3958209"/>
            <a:ext cx="11040533" cy="364067"/>
          </a:xfrm>
        </p:spPr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Function</a:t>
            </a:r>
            <a:endParaRPr lang="en-US" dirty="0"/>
          </a:p>
        </p:txBody>
      </p:sp>
      <p:sp>
        <p:nvSpPr>
          <p:cNvPr id="13" name="Textplatzhalt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75734" y="4349147"/>
            <a:ext cx="11040533" cy="364067"/>
          </a:xfrm>
        </p:spPr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Location, Date</a:t>
            </a:r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8117" y="1020656"/>
            <a:ext cx="379576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71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-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75734" y="1796799"/>
            <a:ext cx="11040533" cy="1689600"/>
          </a:xfrm>
        </p:spPr>
        <p:txBody>
          <a:bodyPr anchor="t"/>
          <a:lstStyle>
            <a:lvl1pPr algn="ctr">
              <a:defRPr sz="2800" b="1" cap="none" baseline="0">
                <a:latin typeface="+mj-lt"/>
              </a:defRPr>
            </a:lvl1pPr>
          </a:lstStyle>
          <a:p>
            <a:r>
              <a:rPr lang="de-DE" dirty="0"/>
              <a:t>Add Titel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0"/>
          </p:nvPr>
        </p:nvSpPr>
        <p:spPr>
          <a:xfrm>
            <a:off x="4554770" y="3763267"/>
            <a:ext cx="3082460" cy="156620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8" name="Gerader Verbinder 17"/>
          <p:cNvCxnSpPr/>
          <p:nvPr userDrawn="1"/>
        </p:nvCxnSpPr>
        <p:spPr>
          <a:xfrm>
            <a:off x="575733" y="365875"/>
            <a:ext cx="960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fik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1011" y="140735"/>
            <a:ext cx="1265256" cy="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953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4"/>
          </p:nvPr>
        </p:nvSpPr>
        <p:spPr>
          <a:xfrm>
            <a:off x="575734" y="1604434"/>
            <a:ext cx="11040533" cy="4705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897600"/>
            <a:ext cx="9696267" cy="4064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/>
            </a:lvl1pPr>
            <a:lvl2pPr marL="609585" indent="0">
              <a:buFontTx/>
              <a:buNone/>
              <a:defRPr sz="1867" cap="all" baseline="0"/>
            </a:lvl2pPr>
            <a:lvl3pPr marL="1219170" indent="0">
              <a:buFontTx/>
              <a:buNone/>
              <a:defRPr sz="1867" cap="all" baseline="0"/>
            </a:lvl3pPr>
            <a:lvl4pPr marL="1828754" indent="0">
              <a:buFontTx/>
              <a:buNone/>
              <a:defRPr sz="1867" cap="all" baseline="0"/>
            </a:lvl4pPr>
            <a:lvl5pPr marL="2438339" indent="0">
              <a:buFontTx/>
              <a:buNone/>
              <a:defRPr sz="1867" cap="all" baseline="0"/>
            </a:lvl5pPr>
          </a:lstStyle>
          <a:p>
            <a:pPr lvl="0"/>
            <a:r>
              <a:rPr lang="de-DE" dirty="0"/>
              <a:t>Titel 2</a:t>
            </a:r>
          </a:p>
        </p:txBody>
      </p:sp>
    </p:spTree>
    <p:extLst>
      <p:ext uri="{BB962C8B-B14F-4D97-AF65-F5344CB8AC3E}">
        <p14:creationId xmlns:p14="http://schemas.microsoft.com/office/powerpoint/2010/main" val="2868326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4"/>
          </p:nvPr>
        </p:nvSpPr>
        <p:spPr>
          <a:xfrm>
            <a:off x="575734" y="1604434"/>
            <a:ext cx="5281084" cy="4705351"/>
          </a:xfrm>
        </p:spPr>
        <p:txBody>
          <a:bodyPr/>
          <a:lstStyle>
            <a:lvl1pPr defTabSz="239178">
              <a:defRPr/>
            </a:lvl1pPr>
            <a:lvl2pPr defTabSz="239178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Inhaltsplatzhalter 7"/>
          <p:cNvSpPr>
            <a:spLocks noGrp="1"/>
          </p:cNvSpPr>
          <p:nvPr>
            <p:ph sz="quarter" idx="15"/>
          </p:nvPr>
        </p:nvSpPr>
        <p:spPr>
          <a:xfrm>
            <a:off x="6335185" y="1626021"/>
            <a:ext cx="5281084" cy="4705351"/>
          </a:xfrm>
        </p:spPr>
        <p:txBody>
          <a:bodyPr/>
          <a:lstStyle>
            <a:lvl1pPr defTabSz="239178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897600"/>
            <a:ext cx="9696267" cy="4064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/>
            </a:lvl1pPr>
            <a:lvl2pPr marL="609585" indent="0">
              <a:buFontTx/>
              <a:buNone/>
              <a:defRPr sz="1867" cap="all" baseline="0"/>
            </a:lvl2pPr>
            <a:lvl3pPr marL="1219170" indent="0">
              <a:buFontTx/>
              <a:buNone/>
              <a:defRPr sz="1867" cap="all" baseline="0"/>
            </a:lvl3pPr>
            <a:lvl4pPr marL="1828754" indent="0">
              <a:buFontTx/>
              <a:buNone/>
              <a:defRPr sz="1867" cap="all" baseline="0"/>
            </a:lvl4pPr>
            <a:lvl5pPr marL="2438339" indent="0">
              <a:buFontTx/>
              <a:buNone/>
              <a:defRPr sz="1867" cap="all" baseline="0"/>
            </a:lvl5pPr>
          </a:lstStyle>
          <a:p>
            <a:pPr lvl="0"/>
            <a:r>
              <a:rPr lang="de-DE" dirty="0"/>
              <a:t>Titel 2</a:t>
            </a:r>
          </a:p>
        </p:txBody>
      </p:sp>
    </p:spTree>
    <p:extLst>
      <p:ext uri="{BB962C8B-B14F-4D97-AF65-F5344CB8AC3E}">
        <p14:creationId xmlns:p14="http://schemas.microsoft.com/office/powerpoint/2010/main" val="91506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, 1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4"/>
          </p:nvPr>
        </p:nvSpPr>
        <p:spPr>
          <a:xfrm>
            <a:off x="4415367" y="1604434"/>
            <a:ext cx="7206264" cy="4705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5"/>
          </p:nvPr>
        </p:nvSpPr>
        <p:spPr>
          <a:xfrm>
            <a:off x="575733" y="1604433"/>
            <a:ext cx="3360000" cy="22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Bildplatzhalter 8"/>
          <p:cNvSpPr>
            <a:spLocks noGrp="1"/>
          </p:cNvSpPr>
          <p:nvPr>
            <p:ph type="pic" sz="quarter" idx="16"/>
          </p:nvPr>
        </p:nvSpPr>
        <p:spPr>
          <a:xfrm>
            <a:off x="575733" y="4098481"/>
            <a:ext cx="3360000" cy="22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897600"/>
            <a:ext cx="9696267" cy="4064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/>
            </a:lvl1pPr>
            <a:lvl2pPr marL="609585" indent="0">
              <a:buFontTx/>
              <a:buNone/>
              <a:defRPr sz="1867" cap="all" baseline="0"/>
            </a:lvl2pPr>
            <a:lvl3pPr marL="1219170" indent="0">
              <a:buFontTx/>
              <a:buNone/>
              <a:defRPr sz="1867" cap="all" baseline="0"/>
            </a:lvl3pPr>
            <a:lvl4pPr marL="1828754" indent="0">
              <a:buFontTx/>
              <a:buNone/>
              <a:defRPr sz="1867" cap="all" baseline="0"/>
            </a:lvl4pPr>
            <a:lvl5pPr marL="2438339" indent="0">
              <a:buFontTx/>
              <a:buNone/>
              <a:defRPr sz="1867" cap="all" baseline="0"/>
            </a:lvl5pPr>
          </a:lstStyle>
          <a:p>
            <a:pPr lvl="0"/>
            <a:r>
              <a:rPr lang="de-DE" dirty="0"/>
              <a:t>Titel 2</a:t>
            </a:r>
          </a:p>
        </p:txBody>
      </p:sp>
    </p:spTree>
    <p:extLst>
      <p:ext uri="{BB962C8B-B14F-4D97-AF65-F5344CB8AC3E}">
        <p14:creationId xmlns:p14="http://schemas.microsoft.com/office/powerpoint/2010/main" val="2784626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4"/>
          </p:nvPr>
        </p:nvSpPr>
        <p:spPr>
          <a:xfrm>
            <a:off x="585566" y="1604433"/>
            <a:ext cx="5281084" cy="21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585566" y="4160577"/>
            <a:ext cx="5281084" cy="21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Inhaltsplatzhalter 12"/>
          <p:cNvSpPr>
            <a:spLocks noGrp="1"/>
          </p:cNvSpPr>
          <p:nvPr>
            <p:ph sz="quarter" idx="16"/>
          </p:nvPr>
        </p:nvSpPr>
        <p:spPr>
          <a:xfrm>
            <a:off x="6316304" y="1604433"/>
            <a:ext cx="5281083" cy="21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sz="quarter" idx="17"/>
          </p:nvPr>
        </p:nvSpPr>
        <p:spPr>
          <a:xfrm>
            <a:off x="6316304" y="4160577"/>
            <a:ext cx="5281083" cy="21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897600"/>
            <a:ext cx="9696267" cy="4064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/>
            </a:lvl1pPr>
            <a:lvl2pPr marL="609585" indent="0">
              <a:buFontTx/>
              <a:buNone/>
              <a:defRPr sz="1867" cap="all" baseline="0"/>
            </a:lvl2pPr>
            <a:lvl3pPr marL="1219170" indent="0">
              <a:buFontTx/>
              <a:buNone/>
              <a:defRPr sz="1867" cap="all" baseline="0"/>
            </a:lvl3pPr>
            <a:lvl4pPr marL="1828754" indent="0">
              <a:buFontTx/>
              <a:buNone/>
              <a:defRPr sz="1867" cap="all" baseline="0"/>
            </a:lvl4pPr>
            <a:lvl5pPr marL="2438339" indent="0">
              <a:buFontTx/>
              <a:buNone/>
              <a:defRPr sz="1867" cap="all" baseline="0"/>
            </a:lvl5pPr>
          </a:lstStyle>
          <a:p>
            <a:pPr lvl="0"/>
            <a:r>
              <a:rPr lang="de-DE" dirty="0"/>
              <a:t>Titel 2</a:t>
            </a:r>
          </a:p>
        </p:txBody>
      </p:sp>
    </p:spTree>
    <p:extLst>
      <p:ext uri="{BB962C8B-B14F-4D97-AF65-F5344CB8AC3E}">
        <p14:creationId xmlns:p14="http://schemas.microsoft.com/office/powerpoint/2010/main" val="107034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, 1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4"/>
          </p:nvPr>
        </p:nvSpPr>
        <p:spPr>
          <a:xfrm>
            <a:off x="4415367" y="1604434"/>
            <a:ext cx="7206264" cy="4705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5"/>
          </p:nvPr>
        </p:nvSpPr>
        <p:spPr>
          <a:xfrm>
            <a:off x="575733" y="1604433"/>
            <a:ext cx="3360000" cy="470535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897600"/>
            <a:ext cx="9696267" cy="4064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/>
            </a:lvl1pPr>
            <a:lvl2pPr marL="609585" indent="0">
              <a:buFontTx/>
              <a:buNone/>
              <a:defRPr sz="1867" cap="all" baseline="0"/>
            </a:lvl2pPr>
            <a:lvl3pPr marL="1219170" indent="0">
              <a:buFontTx/>
              <a:buNone/>
              <a:defRPr sz="1867" cap="all" baseline="0"/>
            </a:lvl3pPr>
            <a:lvl4pPr marL="1828754" indent="0">
              <a:buFontTx/>
              <a:buNone/>
              <a:defRPr sz="1867" cap="all" baseline="0"/>
            </a:lvl4pPr>
            <a:lvl5pPr marL="2438339" indent="0">
              <a:buFontTx/>
              <a:buNone/>
              <a:defRPr sz="1867" cap="all" baseline="0"/>
            </a:lvl5pPr>
          </a:lstStyle>
          <a:p>
            <a:pPr lvl="0"/>
            <a:r>
              <a:rPr lang="de-DE" dirty="0"/>
              <a:t>Titel 2</a:t>
            </a:r>
          </a:p>
        </p:txBody>
      </p:sp>
    </p:spTree>
    <p:extLst>
      <p:ext uri="{BB962C8B-B14F-4D97-AF65-F5344CB8AC3E}">
        <p14:creationId xmlns:p14="http://schemas.microsoft.com/office/powerpoint/2010/main" val="3969076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, 4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1057093" y="5973784"/>
            <a:ext cx="192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" name="Rechteck 10"/>
          <p:cNvSpPr/>
          <p:nvPr userDrawn="1"/>
        </p:nvSpPr>
        <p:spPr>
          <a:xfrm>
            <a:off x="3936817" y="5973784"/>
            <a:ext cx="192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2" name="Rechteck 11"/>
          <p:cNvSpPr/>
          <p:nvPr userDrawn="1"/>
        </p:nvSpPr>
        <p:spPr>
          <a:xfrm>
            <a:off x="6815484" y="5973784"/>
            <a:ext cx="192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" name="Rechteck 12"/>
          <p:cNvSpPr/>
          <p:nvPr userDrawn="1"/>
        </p:nvSpPr>
        <p:spPr>
          <a:xfrm>
            <a:off x="9696267" y="5957232"/>
            <a:ext cx="192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0" name="Inhaltsplatzhalter 7"/>
          <p:cNvSpPr>
            <a:spLocks noGrp="1"/>
          </p:cNvSpPr>
          <p:nvPr>
            <p:ph sz="quarter" idx="23"/>
          </p:nvPr>
        </p:nvSpPr>
        <p:spPr>
          <a:xfrm>
            <a:off x="1053605" y="5957232"/>
            <a:ext cx="1920000" cy="334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Inhaltsplatzhalter 7"/>
          <p:cNvSpPr>
            <a:spLocks noGrp="1"/>
          </p:cNvSpPr>
          <p:nvPr>
            <p:ph sz="quarter" idx="24"/>
          </p:nvPr>
        </p:nvSpPr>
        <p:spPr>
          <a:xfrm>
            <a:off x="3923455" y="5958504"/>
            <a:ext cx="1920000" cy="334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Inhaltsplatzhalter 7"/>
          <p:cNvSpPr>
            <a:spLocks noGrp="1"/>
          </p:cNvSpPr>
          <p:nvPr>
            <p:ph sz="quarter" idx="25"/>
          </p:nvPr>
        </p:nvSpPr>
        <p:spPr>
          <a:xfrm>
            <a:off x="6815484" y="5975056"/>
            <a:ext cx="1920000" cy="334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Inhaltsplatzhalter 7"/>
          <p:cNvSpPr>
            <a:spLocks noGrp="1"/>
          </p:cNvSpPr>
          <p:nvPr>
            <p:ph sz="quarter" idx="26"/>
          </p:nvPr>
        </p:nvSpPr>
        <p:spPr>
          <a:xfrm>
            <a:off x="9691721" y="5957912"/>
            <a:ext cx="1920000" cy="334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4"/>
          </p:nvPr>
        </p:nvSpPr>
        <p:spPr>
          <a:xfrm>
            <a:off x="1053605" y="3432992"/>
            <a:ext cx="1920000" cy="2524240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Bildplatzhalter 8"/>
          <p:cNvSpPr>
            <a:spLocks noGrp="1"/>
          </p:cNvSpPr>
          <p:nvPr>
            <p:ph type="pic" sz="quarter" idx="16"/>
          </p:nvPr>
        </p:nvSpPr>
        <p:spPr>
          <a:xfrm>
            <a:off x="575733" y="3429523"/>
            <a:ext cx="481360" cy="3556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Inhaltsplatzhalter 7"/>
          <p:cNvSpPr>
            <a:spLocks noGrp="1"/>
          </p:cNvSpPr>
          <p:nvPr>
            <p:ph sz="quarter" idx="17"/>
          </p:nvPr>
        </p:nvSpPr>
        <p:spPr>
          <a:xfrm>
            <a:off x="3934388" y="3432992"/>
            <a:ext cx="1920000" cy="2524240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Inhaltsplatzhalter 7"/>
          <p:cNvSpPr>
            <a:spLocks noGrp="1"/>
          </p:cNvSpPr>
          <p:nvPr>
            <p:ph sz="quarter" idx="18"/>
          </p:nvPr>
        </p:nvSpPr>
        <p:spPr>
          <a:xfrm>
            <a:off x="6813055" y="3432992"/>
            <a:ext cx="1920000" cy="2524240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Inhaltsplatzhalter 7"/>
          <p:cNvSpPr>
            <a:spLocks noGrp="1"/>
          </p:cNvSpPr>
          <p:nvPr>
            <p:ph sz="quarter" idx="19"/>
          </p:nvPr>
        </p:nvSpPr>
        <p:spPr>
          <a:xfrm>
            <a:off x="9701204" y="3432992"/>
            <a:ext cx="1920000" cy="2524240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Bildplatzhalter 8"/>
          <p:cNvSpPr>
            <a:spLocks noGrp="1"/>
          </p:cNvSpPr>
          <p:nvPr>
            <p:ph type="pic" sz="quarter" idx="20"/>
          </p:nvPr>
        </p:nvSpPr>
        <p:spPr>
          <a:xfrm>
            <a:off x="3442095" y="3430752"/>
            <a:ext cx="481360" cy="3556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Bildplatzhalter 8"/>
          <p:cNvSpPr>
            <a:spLocks noGrp="1"/>
          </p:cNvSpPr>
          <p:nvPr>
            <p:ph type="pic" sz="quarter" idx="21"/>
          </p:nvPr>
        </p:nvSpPr>
        <p:spPr>
          <a:xfrm>
            <a:off x="6308456" y="3430752"/>
            <a:ext cx="481360" cy="3556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Bildplatzhalter 8"/>
          <p:cNvSpPr>
            <a:spLocks noGrp="1"/>
          </p:cNvSpPr>
          <p:nvPr>
            <p:ph type="pic" sz="quarter" idx="22"/>
          </p:nvPr>
        </p:nvSpPr>
        <p:spPr>
          <a:xfrm>
            <a:off x="9204932" y="3432993"/>
            <a:ext cx="481360" cy="3556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897600"/>
            <a:ext cx="9696267" cy="4064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/>
            </a:lvl1pPr>
            <a:lvl2pPr marL="609585" indent="0">
              <a:buFontTx/>
              <a:buNone/>
              <a:defRPr sz="1867" cap="all" baseline="0"/>
            </a:lvl2pPr>
            <a:lvl3pPr marL="1219170" indent="0">
              <a:buFontTx/>
              <a:buNone/>
              <a:defRPr sz="1867" cap="all" baseline="0"/>
            </a:lvl3pPr>
            <a:lvl4pPr marL="1828754" indent="0">
              <a:buFontTx/>
              <a:buNone/>
              <a:defRPr sz="1867" cap="all" baseline="0"/>
            </a:lvl4pPr>
            <a:lvl5pPr marL="2438339" indent="0">
              <a:buFontTx/>
              <a:buNone/>
              <a:defRPr sz="1867" cap="all" baseline="0"/>
            </a:lvl5pPr>
          </a:lstStyle>
          <a:p>
            <a:pPr lvl="0"/>
            <a:r>
              <a:rPr lang="de-DE" dirty="0"/>
              <a:t>Titel 2</a:t>
            </a:r>
          </a:p>
        </p:txBody>
      </p:sp>
    </p:spTree>
    <p:extLst>
      <p:ext uri="{BB962C8B-B14F-4D97-AF65-F5344CB8AC3E}">
        <p14:creationId xmlns:p14="http://schemas.microsoft.com/office/powerpoint/2010/main" val="1190776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, 4 objects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6811997" y="3458327"/>
            <a:ext cx="192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" name="Rechteck 10"/>
          <p:cNvSpPr/>
          <p:nvPr userDrawn="1"/>
        </p:nvSpPr>
        <p:spPr>
          <a:xfrm>
            <a:off x="9691721" y="3458327"/>
            <a:ext cx="192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2" name="Rechteck 11"/>
          <p:cNvSpPr/>
          <p:nvPr userDrawn="1"/>
        </p:nvSpPr>
        <p:spPr>
          <a:xfrm>
            <a:off x="6815484" y="5973784"/>
            <a:ext cx="192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" name="Rechteck 12"/>
          <p:cNvSpPr/>
          <p:nvPr userDrawn="1"/>
        </p:nvSpPr>
        <p:spPr>
          <a:xfrm>
            <a:off x="9696267" y="5957232"/>
            <a:ext cx="192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0" name="Inhaltsplatzhalter 7"/>
          <p:cNvSpPr>
            <a:spLocks noGrp="1"/>
          </p:cNvSpPr>
          <p:nvPr>
            <p:ph sz="quarter" idx="23"/>
          </p:nvPr>
        </p:nvSpPr>
        <p:spPr>
          <a:xfrm>
            <a:off x="6808509" y="3441775"/>
            <a:ext cx="1920000" cy="334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Inhaltsplatzhalter 7"/>
          <p:cNvSpPr>
            <a:spLocks noGrp="1"/>
          </p:cNvSpPr>
          <p:nvPr>
            <p:ph sz="quarter" idx="24"/>
          </p:nvPr>
        </p:nvSpPr>
        <p:spPr>
          <a:xfrm>
            <a:off x="9678359" y="3443047"/>
            <a:ext cx="1920000" cy="334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Inhaltsplatzhalter 7"/>
          <p:cNvSpPr>
            <a:spLocks noGrp="1"/>
          </p:cNvSpPr>
          <p:nvPr>
            <p:ph sz="quarter" idx="25"/>
          </p:nvPr>
        </p:nvSpPr>
        <p:spPr>
          <a:xfrm>
            <a:off x="6815484" y="5975056"/>
            <a:ext cx="1920000" cy="334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Inhaltsplatzhalter 7"/>
          <p:cNvSpPr>
            <a:spLocks noGrp="1"/>
          </p:cNvSpPr>
          <p:nvPr>
            <p:ph sz="quarter" idx="26"/>
          </p:nvPr>
        </p:nvSpPr>
        <p:spPr>
          <a:xfrm>
            <a:off x="9691721" y="5957912"/>
            <a:ext cx="1920000" cy="3347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4"/>
          </p:nvPr>
        </p:nvSpPr>
        <p:spPr>
          <a:xfrm>
            <a:off x="6808509" y="1662335"/>
            <a:ext cx="1920000" cy="1779440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5"/>
          </p:nvPr>
        </p:nvSpPr>
        <p:spPr>
          <a:xfrm>
            <a:off x="575733" y="1604432"/>
            <a:ext cx="5264627" cy="470535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Bildplatzhalter 8"/>
          <p:cNvSpPr>
            <a:spLocks noGrp="1"/>
          </p:cNvSpPr>
          <p:nvPr>
            <p:ph type="pic" sz="quarter" idx="16"/>
          </p:nvPr>
        </p:nvSpPr>
        <p:spPr>
          <a:xfrm>
            <a:off x="6330637" y="1607706"/>
            <a:ext cx="481360" cy="3556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Inhaltsplatzhalter 7"/>
          <p:cNvSpPr>
            <a:spLocks noGrp="1"/>
          </p:cNvSpPr>
          <p:nvPr>
            <p:ph sz="quarter" idx="17"/>
          </p:nvPr>
        </p:nvSpPr>
        <p:spPr>
          <a:xfrm>
            <a:off x="9689292" y="1662335"/>
            <a:ext cx="1920000" cy="1779440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Inhaltsplatzhalter 7"/>
          <p:cNvSpPr>
            <a:spLocks noGrp="1"/>
          </p:cNvSpPr>
          <p:nvPr>
            <p:ph sz="quarter" idx="18"/>
          </p:nvPr>
        </p:nvSpPr>
        <p:spPr>
          <a:xfrm>
            <a:off x="6813055" y="4177792"/>
            <a:ext cx="1920000" cy="1779440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Inhaltsplatzhalter 7"/>
          <p:cNvSpPr>
            <a:spLocks noGrp="1"/>
          </p:cNvSpPr>
          <p:nvPr>
            <p:ph sz="quarter" idx="19"/>
          </p:nvPr>
        </p:nvSpPr>
        <p:spPr>
          <a:xfrm>
            <a:off x="9701204" y="4177792"/>
            <a:ext cx="1920000" cy="1779440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Bildplatzhalter 8"/>
          <p:cNvSpPr>
            <a:spLocks noGrp="1"/>
          </p:cNvSpPr>
          <p:nvPr>
            <p:ph type="pic" sz="quarter" idx="20"/>
          </p:nvPr>
        </p:nvSpPr>
        <p:spPr>
          <a:xfrm>
            <a:off x="9207932" y="1607706"/>
            <a:ext cx="481360" cy="3556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Bildplatzhalter 8"/>
          <p:cNvSpPr>
            <a:spLocks noGrp="1"/>
          </p:cNvSpPr>
          <p:nvPr>
            <p:ph type="pic" sz="quarter" idx="21"/>
          </p:nvPr>
        </p:nvSpPr>
        <p:spPr>
          <a:xfrm>
            <a:off x="6341177" y="4123163"/>
            <a:ext cx="481360" cy="3556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Bildplatzhalter 8"/>
          <p:cNvSpPr>
            <a:spLocks noGrp="1"/>
          </p:cNvSpPr>
          <p:nvPr>
            <p:ph type="pic" sz="quarter" idx="22"/>
          </p:nvPr>
        </p:nvSpPr>
        <p:spPr>
          <a:xfrm>
            <a:off x="9204932" y="4123163"/>
            <a:ext cx="481360" cy="3556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897600"/>
            <a:ext cx="9696267" cy="4064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/>
            </a:lvl1pPr>
            <a:lvl2pPr marL="609585" indent="0">
              <a:buFontTx/>
              <a:buNone/>
              <a:defRPr sz="1867" cap="all" baseline="0"/>
            </a:lvl2pPr>
            <a:lvl3pPr marL="1219170" indent="0">
              <a:buFontTx/>
              <a:buNone/>
              <a:defRPr sz="1867" cap="all" baseline="0"/>
            </a:lvl3pPr>
            <a:lvl4pPr marL="1828754" indent="0">
              <a:buFontTx/>
              <a:buNone/>
              <a:defRPr sz="1867" cap="all" baseline="0"/>
            </a:lvl4pPr>
            <a:lvl5pPr marL="2438339" indent="0">
              <a:buFontTx/>
              <a:buNone/>
              <a:defRPr sz="1867" cap="all" baseline="0"/>
            </a:lvl5pPr>
          </a:lstStyle>
          <a:p>
            <a:pPr lvl="0"/>
            <a:r>
              <a:rPr lang="de-DE" dirty="0"/>
              <a:t>Titel 2</a:t>
            </a:r>
          </a:p>
        </p:txBody>
      </p:sp>
    </p:spTree>
    <p:extLst>
      <p:ext uri="{BB962C8B-B14F-4D97-AF65-F5344CB8AC3E}">
        <p14:creationId xmlns:p14="http://schemas.microsoft.com/office/powerpoint/2010/main" val="2499839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cs, 4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575733" y="1610192"/>
            <a:ext cx="240136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6" name="Rechteck 25"/>
          <p:cNvSpPr/>
          <p:nvPr userDrawn="1"/>
        </p:nvSpPr>
        <p:spPr>
          <a:xfrm>
            <a:off x="3456519" y="1616371"/>
            <a:ext cx="240136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0" name="Rechteck 29"/>
          <p:cNvSpPr/>
          <p:nvPr userDrawn="1"/>
        </p:nvSpPr>
        <p:spPr>
          <a:xfrm>
            <a:off x="6334124" y="1610192"/>
            <a:ext cx="240136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4" name="Rechteck 33"/>
          <p:cNvSpPr/>
          <p:nvPr userDrawn="1"/>
        </p:nvSpPr>
        <p:spPr>
          <a:xfrm>
            <a:off x="9216268" y="1610192"/>
            <a:ext cx="240136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4"/>
          </p:nvPr>
        </p:nvSpPr>
        <p:spPr>
          <a:xfrm>
            <a:off x="575732" y="3766912"/>
            <a:ext cx="2400000" cy="2542873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5"/>
          </p:nvPr>
        </p:nvSpPr>
        <p:spPr>
          <a:xfrm>
            <a:off x="575733" y="1944920"/>
            <a:ext cx="2401360" cy="148961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Inhaltsplatzhalter 7"/>
          <p:cNvSpPr>
            <a:spLocks noGrp="1"/>
          </p:cNvSpPr>
          <p:nvPr>
            <p:ph sz="quarter" idx="23"/>
          </p:nvPr>
        </p:nvSpPr>
        <p:spPr>
          <a:xfrm>
            <a:off x="575732" y="1604433"/>
            <a:ext cx="2400000" cy="334728"/>
          </a:xfrm>
        </p:spPr>
        <p:txBody>
          <a:bodyPr tIns="504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Inhaltsplatzhalter 7"/>
          <p:cNvSpPr>
            <a:spLocks noGrp="1"/>
          </p:cNvSpPr>
          <p:nvPr>
            <p:ph sz="quarter" idx="24"/>
          </p:nvPr>
        </p:nvSpPr>
        <p:spPr>
          <a:xfrm>
            <a:off x="3456517" y="3773090"/>
            <a:ext cx="2400000" cy="2542873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Bildplatzhalter 8"/>
          <p:cNvSpPr>
            <a:spLocks noGrp="1"/>
          </p:cNvSpPr>
          <p:nvPr>
            <p:ph type="pic" sz="quarter" idx="25"/>
          </p:nvPr>
        </p:nvSpPr>
        <p:spPr>
          <a:xfrm>
            <a:off x="3456519" y="1951099"/>
            <a:ext cx="2401360" cy="148961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Inhaltsplatzhalter 7"/>
          <p:cNvSpPr>
            <a:spLocks noGrp="1"/>
          </p:cNvSpPr>
          <p:nvPr>
            <p:ph sz="quarter" idx="26"/>
          </p:nvPr>
        </p:nvSpPr>
        <p:spPr>
          <a:xfrm>
            <a:off x="3456517" y="1610612"/>
            <a:ext cx="2400000" cy="334728"/>
          </a:xfrm>
        </p:spPr>
        <p:txBody>
          <a:bodyPr tIns="504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Inhaltsplatzhalter 7"/>
          <p:cNvSpPr>
            <a:spLocks noGrp="1"/>
          </p:cNvSpPr>
          <p:nvPr>
            <p:ph sz="quarter" idx="27"/>
          </p:nvPr>
        </p:nvSpPr>
        <p:spPr>
          <a:xfrm>
            <a:off x="6334123" y="3766912"/>
            <a:ext cx="2400000" cy="2542873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Bildplatzhalter 8"/>
          <p:cNvSpPr>
            <a:spLocks noGrp="1"/>
          </p:cNvSpPr>
          <p:nvPr>
            <p:ph type="pic" sz="quarter" idx="28"/>
          </p:nvPr>
        </p:nvSpPr>
        <p:spPr>
          <a:xfrm>
            <a:off x="6334124" y="1944920"/>
            <a:ext cx="2401360" cy="148961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Inhaltsplatzhalter 7"/>
          <p:cNvSpPr>
            <a:spLocks noGrp="1"/>
          </p:cNvSpPr>
          <p:nvPr>
            <p:ph sz="quarter" idx="29"/>
          </p:nvPr>
        </p:nvSpPr>
        <p:spPr>
          <a:xfrm>
            <a:off x="6334123" y="1604433"/>
            <a:ext cx="2400000" cy="334728"/>
          </a:xfrm>
        </p:spPr>
        <p:txBody>
          <a:bodyPr tIns="504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Inhaltsplatzhalter 7"/>
          <p:cNvSpPr>
            <a:spLocks noGrp="1"/>
          </p:cNvSpPr>
          <p:nvPr>
            <p:ph sz="quarter" idx="30"/>
          </p:nvPr>
        </p:nvSpPr>
        <p:spPr>
          <a:xfrm>
            <a:off x="9216267" y="3766912"/>
            <a:ext cx="2400000" cy="2542873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Bildplatzhalter 8"/>
          <p:cNvSpPr>
            <a:spLocks noGrp="1"/>
          </p:cNvSpPr>
          <p:nvPr>
            <p:ph type="pic" sz="quarter" idx="31"/>
          </p:nvPr>
        </p:nvSpPr>
        <p:spPr>
          <a:xfrm>
            <a:off x="9216268" y="1944920"/>
            <a:ext cx="2401360" cy="148961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Inhaltsplatzhalter 7"/>
          <p:cNvSpPr>
            <a:spLocks noGrp="1"/>
          </p:cNvSpPr>
          <p:nvPr>
            <p:ph sz="quarter" idx="32"/>
          </p:nvPr>
        </p:nvSpPr>
        <p:spPr>
          <a:xfrm>
            <a:off x="9216267" y="1604433"/>
            <a:ext cx="2400000" cy="334728"/>
          </a:xfrm>
        </p:spPr>
        <p:txBody>
          <a:bodyPr tIns="504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897600"/>
            <a:ext cx="9696267" cy="4064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/>
            </a:lvl1pPr>
            <a:lvl2pPr marL="609585" indent="0">
              <a:buFontTx/>
              <a:buNone/>
              <a:defRPr sz="1867" cap="all" baseline="0"/>
            </a:lvl2pPr>
            <a:lvl3pPr marL="1219170" indent="0">
              <a:buFontTx/>
              <a:buNone/>
              <a:defRPr sz="1867" cap="all" baseline="0"/>
            </a:lvl3pPr>
            <a:lvl4pPr marL="1828754" indent="0">
              <a:buFontTx/>
              <a:buNone/>
              <a:defRPr sz="1867" cap="all" baseline="0"/>
            </a:lvl4pPr>
            <a:lvl5pPr marL="2438339" indent="0">
              <a:buFontTx/>
              <a:buNone/>
              <a:defRPr sz="1867" cap="all" baseline="0"/>
            </a:lvl5pPr>
          </a:lstStyle>
          <a:p>
            <a:pPr lvl="0"/>
            <a:r>
              <a:rPr lang="de-DE" dirty="0"/>
              <a:t>Titel 2</a:t>
            </a:r>
          </a:p>
        </p:txBody>
      </p:sp>
    </p:spTree>
    <p:extLst>
      <p:ext uri="{BB962C8B-B14F-4D97-AF65-F5344CB8AC3E}">
        <p14:creationId xmlns:p14="http://schemas.microsoft.com/office/powerpoint/2010/main" val="3183317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objects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4"/>
          </p:nvPr>
        </p:nvSpPr>
        <p:spPr>
          <a:xfrm>
            <a:off x="575732" y="3766912"/>
            <a:ext cx="2400000" cy="2542873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5"/>
          </p:nvPr>
        </p:nvSpPr>
        <p:spPr>
          <a:xfrm>
            <a:off x="575733" y="1604964"/>
            <a:ext cx="2401360" cy="182957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Inhaltsplatzhalter 7"/>
          <p:cNvSpPr>
            <a:spLocks noGrp="1"/>
          </p:cNvSpPr>
          <p:nvPr>
            <p:ph sz="quarter" idx="24"/>
          </p:nvPr>
        </p:nvSpPr>
        <p:spPr>
          <a:xfrm>
            <a:off x="3456517" y="3773090"/>
            <a:ext cx="2400000" cy="2542873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Bildplatzhalter 8"/>
          <p:cNvSpPr>
            <a:spLocks noGrp="1"/>
          </p:cNvSpPr>
          <p:nvPr>
            <p:ph type="pic" sz="quarter" idx="25"/>
          </p:nvPr>
        </p:nvSpPr>
        <p:spPr>
          <a:xfrm>
            <a:off x="3456519" y="1604965"/>
            <a:ext cx="2401360" cy="1835748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Inhaltsplatzhalter 7"/>
          <p:cNvSpPr>
            <a:spLocks noGrp="1"/>
          </p:cNvSpPr>
          <p:nvPr>
            <p:ph sz="quarter" idx="27"/>
          </p:nvPr>
        </p:nvSpPr>
        <p:spPr>
          <a:xfrm>
            <a:off x="6334123" y="3766912"/>
            <a:ext cx="2400000" cy="2542873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Bildplatzhalter 8"/>
          <p:cNvSpPr>
            <a:spLocks noGrp="1"/>
          </p:cNvSpPr>
          <p:nvPr>
            <p:ph type="pic" sz="quarter" idx="28"/>
          </p:nvPr>
        </p:nvSpPr>
        <p:spPr>
          <a:xfrm>
            <a:off x="6334124" y="1604966"/>
            <a:ext cx="2401360" cy="1829568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Inhaltsplatzhalter 7"/>
          <p:cNvSpPr>
            <a:spLocks noGrp="1"/>
          </p:cNvSpPr>
          <p:nvPr>
            <p:ph sz="quarter" idx="30"/>
          </p:nvPr>
        </p:nvSpPr>
        <p:spPr>
          <a:xfrm>
            <a:off x="9216267" y="3766912"/>
            <a:ext cx="2400000" cy="2542873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Bildplatzhalter 8"/>
          <p:cNvSpPr>
            <a:spLocks noGrp="1"/>
          </p:cNvSpPr>
          <p:nvPr>
            <p:ph type="pic" sz="quarter" idx="31"/>
          </p:nvPr>
        </p:nvSpPr>
        <p:spPr>
          <a:xfrm>
            <a:off x="9216268" y="1604966"/>
            <a:ext cx="2401360" cy="1829567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897600"/>
            <a:ext cx="9696267" cy="4064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/>
            </a:lvl1pPr>
            <a:lvl2pPr marL="609585" indent="0">
              <a:buFontTx/>
              <a:buNone/>
              <a:defRPr sz="1867" cap="all" baseline="0"/>
            </a:lvl2pPr>
            <a:lvl3pPr marL="1219170" indent="0">
              <a:buFontTx/>
              <a:buNone/>
              <a:defRPr sz="1867" cap="all" baseline="0"/>
            </a:lvl3pPr>
            <a:lvl4pPr marL="1828754" indent="0">
              <a:buFontTx/>
              <a:buNone/>
              <a:defRPr sz="1867" cap="all" baseline="0"/>
            </a:lvl4pPr>
            <a:lvl5pPr marL="2438339" indent="0">
              <a:buFontTx/>
              <a:buNone/>
              <a:defRPr sz="1867" cap="all" baseline="0"/>
            </a:lvl5pPr>
          </a:lstStyle>
          <a:p>
            <a:pPr lvl="0"/>
            <a:r>
              <a:rPr lang="de-DE" dirty="0"/>
              <a:t>Titel 2</a:t>
            </a:r>
          </a:p>
        </p:txBody>
      </p:sp>
    </p:spTree>
    <p:extLst>
      <p:ext uri="{BB962C8B-B14F-4D97-AF65-F5344CB8AC3E}">
        <p14:creationId xmlns:p14="http://schemas.microsoft.com/office/powerpoint/2010/main" val="1501706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objec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4"/>
          </p:nvPr>
        </p:nvSpPr>
        <p:spPr>
          <a:xfrm>
            <a:off x="575734" y="1604433"/>
            <a:ext cx="3360511" cy="2184000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Inhaltsplatzhalter 7"/>
          <p:cNvSpPr>
            <a:spLocks noGrp="1"/>
          </p:cNvSpPr>
          <p:nvPr>
            <p:ph sz="quarter" idx="24"/>
          </p:nvPr>
        </p:nvSpPr>
        <p:spPr>
          <a:xfrm>
            <a:off x="575734" y="4118000"/>
            <a:ext cx="3360511" cy="2184000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Inhaltsplatzhalter 7"/>
          <p:cNvSpPr>
            <a:spLocks noGrp="1"/>
          </p:cNvSpPr>
          <p:nvPr>
            <p:ph sz="quarter" idx="27"/>
          </p:nvPr>
        </p:nvSpPr>
        <p:spPr>
          <a:xfrm>
            <a:off x="4415367" y="4118000"/>
            <a:ext cx="3360000" cy="2184000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Inhaltsplatzhalter 7"/>
          <p:cNvSpPr>
            <a:spLocks noGrp="1"/>
          </p:cNvSpPr>
          <p:nvPr>
            <p:ph sz="quarter" idx="30"/>
          </p:nvPr>
        </p:nvSpPr>
        <p:spPr>
          <a:xfrm>
            <a:off x="8260259" y="4118000"/>
            <a:ext cx="3360000" cy="2184000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Inhaltsplatzhalter 9"/>
          <p:cNvSpPr>
            <a:spLocks noGrp="1"/>
          </p:cNvSpPr>
          <p:nvPr>
            <p:ph sz="quarter" idx="31"/>
          </p:nvPr>
        </p:nvSpPr>
        <p:spPr>
          <a:xfrm>
            <a:off x="4415367" y="1604433"/>
            <a:ext cx="3360000" cy="218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Inhaltsplatzhalter 11"/>
          <p:cNvSpPr>
            <a:spLocks noGrp="1"/>
          </p:cNvSpPr>
          <p:nvPr>
            <p:ph sz="quarter" idx="32"/>
          </p:nvPr>
        </p:nvSpPr>
        <p:spPr>
          <a:xfrm>
            <a:off x="8260259" y="1604433"/>
            <a:ext cx="3360000" cy="218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897600"/>
            <a:ext cx="9696267" cy="4064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/>
            </a:lvl1pPr>
            <a:lvl2pPr marL="609585" indent="0">
              <a:buFontTx/>
              <a:buNone/>
              <a:defRPr sz="1867" cap="all" baseline="0"/>
            </a:lvl2pPr>
            <a:lvl3pPr marL="1219170" indent="0">
              <a:buFontTx/>
              <a:buNone/>
              <a:defRPr sz="1867" cap="all" baseline="0"/>
            </a:lvl3pPr>
            <a:lvl4pPr marL="1828754" indent="0">
              <a:buFontTx/>
              <a:buNone/>
              <a:defRPr sz="1867" cap="all" baseline="0"/>
            </a:lvl4pPr>
            <a:lvl5pPr marL="2438339" indent="0">
              <a:buFontTx/>
              <a:buNone/>
              <a:defRPr sz="1867" cap="all" baseline="0"/>
            </a:lvl5pPr>
          </a:lstStyle>
          <a:p>
            <a:pPr lvl="0"/>
            <a:r>
              <a:rPr lang="de-DE" dirty="0"/>
              <a:t>Titel 2</a:t>
            </a:r>
          </a:p>
        </p:txBody>
      </p:sp>
    </p:spTree>
    <p:extLst>
      <p:ext uri="{BB962C8B-B14F-4D97-AF65-F5344CB8AC3E}">
        <p14:creationId xmlns:p14="http://schemas.microsoft.com/office/powerpoint/2010/main" val="1402151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pics, 3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Inhaltsplatzhalter 7"/>
          <p:cNvSpPr>
            <a:spLocks noGrp="1"/>
          </p:cNvSpPr>
          <p:nvPr>
            <p:ph sz="quarter" idx="30"/>
          </p:nvPr>
        </p:nvSpPr>
        <p:spPr>
          <a:xfrm>
            <a:off x="8260259" y="4102102"/>
            <a:ext cx="3360000" cy="2199897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Inhaltsplatzhalter 7"/>
          <p:cNvSpPr>
            <a:spLocks noGrp="1"/>
          </p:cNvSpPr>
          <p:nvPr>
            <p:ph sz="quarter" idx="27"/>
          </p:nvPr>
        </p:nvSpPr>
        <p:spPr>
          <a:xfrm>
            <a:off x="4415367" y="4102102"/>
            <a:ext cx="3360000" cy="2199897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Inhaltsplatzhalter 7"/>
          <p:cNvSpPr>
            <a:spLocks noGrp="1"/>
          </p:cNvSpPr>
          <p:nvPr>
            <p:ph sz="quarter" idx="24"/>
          </p:nvPr>
        </p:nvSpPr>
        <p:spPr>
          <a:xfrm>
            <a:off x="575734" y="4102101"/>
            <a:ext cx="3360511" cy="2199899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36"/>
          </p:nvPr>
        </p:nvSpPr>
        <p:spPr>
          <a:xfrm>
            <a:off x="8259233" y="1940984"/>
            <a:ext cx="3360000" cy="187113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8259233" y="1604433"/>
            <a:ext cx="336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8" name="Inhaltsplatzhalter 7"/>
          <p:cNvSpPr>
            <a:spLocks noGrp="1"/>
          </p:cNvSpPr>
          <p:nvPr>
            <p:ph sz="quarter" idx="33"/>
          </p:nvPr>
        </p:nvSpPr>
        <p:spPr>
          <a:xfrm>
            <a:off x="8259233" y="1604433"/>
            <a:ext cx="3360000" cy="334728"/>
          </a:xfrm>
        </p:spPr>
        <p:txBody>
          <a:bodyPr tIns="504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35"/>
          </p:nvPr>
        </p:nvSpPr>
        <p:spPr>
          <a:xfrm>
            <a:off x="4415367" y="1940984"/>
            <a:ext cx="3360000" cy="187113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4415367" y="1604433"/>
            <a:ext cx="336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Inhaltsplatzhalter 7"/>
          <p:cNvSpPr>
            <a:spLocks noGrp="1"/>
          </p:cNvSpPr>
          <p:nvPr>
            <p:ph sz="quarter" idx="29"/>
          </p:nvPr>
        </p:nvSpPr>
        <p:spPr>
          <a:xfrm>
            <a:off x="4415367" y="1604433"/>
            <a:ext cx="3360000" cy="334728"/>
          </a:xfrm>
        </p:spPr>
        <p:txBody>
          <a:bodyPr tIns="504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34"/>
          </p:nvPr>
        </p:nvSpPr>
        <p:spPr>
          <a:xfrm>
            <a:off x="575732" y="1940984"/>
            <a:ext cx="3360000" cy="187113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hteck 12"/>
          <p:cNvSpPr/>
          <p:nvPr userDrawn="1"/>
        </p:nvSpPr>
        <p:spPr>
          <a:xfrm>
            <a:off x="575732" y="1604433"/>
            <a:ext cx="336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6" name="Inhaltsplatzhalter 7"/>
          <p:cNvSpPr>
            <a:spLocks noGrp="1"/>
          </p:cNvSpPr>
          <p:nvPr>
            <p:ph sz="quarter" idx="26"/>
          </p:nvPr>
        </p:nvSpPr>
        <p:spPr>
          <a:xfrm>
            <a:off x="575732" y="1604433"/>
            <a:ext cx="3360000" cy="334728"/>
          </a:xfrm>
        </p:spPr>
        <p:txBody>
          <a:bodyPr tIns="504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897600"/>
            <a:ext cx="9696267" cy="4064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/>
            </a:lvl1pPr>
            <a:lvl2pPr marL="609585" indent="0">
              <a:buFontTx/>
              <a:buNone/>
              <a:defRPr sz="1867" cap="all" baseline="0"/>
            </a:lvl2pPr>
            <a:lvl3pPr marL="1219170" indent="0">
              <a:buFontTx/>
              <a:buNone/>
              <a:defRPr sz="1867" cap="all" baseline="0"/>
            </a:lvl3pPr>
            <a:lvl4pPr marL="1828754" indent="0">
              <a:buFontTx/>
              <a:buNone/>
              <a:defRPr sz="1867" cap="all" baseline="0"/>
            </a:lvl4pPr>
            <a:lvl5pPr marL="2438339" indent="0">
              <a:buFontTx/>
              <a:buNone/>
              <a:defRPr sz="1867" cap="all" baseline="0"/>
            </a:lvl5pPr>
          </a:lstStyle>
          <a:p>
            <a:pPr lvl="0"/>
            <a:r>
              <a:rPr lang="de-DE" dirty="0"/>
              <a:t>Titel 2</a:t>
            </a:r>
          </a:p>
        </p:txBody>
      </p:sp>
    </p:spTree>
    <p:extLst>
      <p:ext uri="{BB962C8B-B14F-4D97-AF65-F5344CB8AC3E}">
        <p14:creationId xmlns:p14="http://schemas.microsoft.com/office/powerpoint/2010/main" val="3573883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 pics, 3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Inhaltsplatzhalter 7"/>
          <p:cNvSpPr>
            <a:spLocks noGrp="1"/>
          </p:cNvSpPr>
          <p:nvPr>
            <p:ph sz="quarter" idx="30"/>
          </p:nvPr>
        </p:nvSpPr>
        <p:spPr>
          <a:xfrm>
            <a:off x="8260259" y="4438099"/>
            <a:ext cx="3360000" cy="1863900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Inhaltsplatzhalter 7"/>
          <p:cNvSpPr>
            <a:spLocks noGrp="1"/>
          </p:cNvSpPr>
          <p:nvPr>
            <p:ph sz="quarter" idx="27"/>
          </p:nvPr>
        </p:nvSpPr>
        <p:spPr>
          <a:xfrm>
            <a:off x="4415367" y="4436827"/>
            <a:ext cx="3360000" cy="1865172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Inhaltsplatzhalter 7"/>
          <p:cNvSpPr>
            <a:spLocks noGrp="1"/>
          </p:cNvSpPr>
          <p:nvPr>
            <p:ph sz="quarter" idx="24"/>
          </p:nvPr>
        </p:nvSpPr>
        <p:spPr>
          <a:xfrm>
            <a:off x="575734" y="4438099"/>
            <a:ext cx="3360511" cy="1863900"/>
          </a:xfrm>
        </p:spPr>
        <p:txBody>
          <a:bodyPr/>
          <a:lstStyle>
            <a:lvl2pPr marL="234945" indent="-234945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36"/>
          </p:nvPr>
        </p:nvSpPr>
        <p:spPr>
          <a:xfrm>
            <a:off x="8259233" y="1940984"/>
            <a:ext cx="3360000" cy="187113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8259233" y="1604433"/>
            <a:ext cx="336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8" name="Inhaltsplatzhalter 7"/>
          <p:cNvSpPr>
            <a:spLocks noGrp="1"/>
          </p:cNvSpPr>
          <p:nvPr>
            <p:ph sz="quarter" idx="33"/>
          </p:nvPr>
        </p:nvSpPr>
        <p:spPr>
          <a:xfrm>
            <a:off x="8259233" y="1604433"/>
            <a:ext cx="3360000" cy="334728"/>
          </a:xfrm>
        </p:spPr>
        <p:txBody>
          <a:bodyPr tIns="504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35"/>
          </p:nvPr>
        </p:nvSpPr>
        <p:spPr>
          <a:xfrm>
            <a:off x="4415367" y="1940984"/>
            <a:ext cx="3360000" cy="187113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4415367" y="1604433"/>
            <a:ext cx="336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Inhaltsplatzhalter 7"/>
          <p:cNvSpPr>
            <a:spLocks noGrp="1"/>
          </p:cNvSpPr>
          <p:nvPr>
            <p:ph sz="quarter" idx="29"/>
          </p:nvPr>
        </p:nvSpPr>
        <p:spPr>
          <a:xfrm>
            <a:off x="4415367" y="1604433"/>
            <a:ext cx="3360000" cy="334728"/>
          </a:xfrm>
        </p:spPr>
        <p:txBody>
          <a:bodyPr tIns="504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34"/>
          </p:nvPr>
        </p:nvSpPr>
        <p:spPr>
          <a:xfrm>
            <a:off x="575732" y="1940984"/>
            <a:ext cx="3360000" cy="187113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hteck 12"/>
          <p:cNvSpPr/>
          <p:nvPr userDrawn="1"/>
        </p:nvSpPr>
        <p:spPr>
          <a:xfrm>
            <a:off x="575732" y="1604433"/>
            <a:ext cx="336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6" name="Inhaltsplatzhalter 7"/>
          <p:cNvSpPr>
            <a:spLocks noGrp="1"/>
          </p:cNvSpPr>
          <p:nvPr>
            <p:ph sz="quarter" idx="26"/>
          </p:nvPr>
        </p:nvSpPr>
        <p:spPr>
          <a:xfrm>
            <a:off x="575732" y="1604433"/>
            <a:ext cx="3360000" cy="334728"/>
          </a:xfrm>
        </p:spPr>
        <p:txBody>
          <a:bodyPr tIns="504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Rechteck 18"/>
          <p:cNvSpPr/>
          <p:nvPr userDrawn="1"/>
        </p:nvSpPr>
        <p:spPr>
          <a:xfrm>
            <a:off x="8258385" y="4102100"/>
            <a:ext cx="336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1" name="Inhaltsplatzhalter 7"/>
          <p:cNvSpPr>
            <a:spLocks noGrp="1"/>
          </p:cNvSpPr>
          <p:nvPr>
            <p:ph sz="quarter" idx="37"/>
          </p:nvPr>
        </p:nvSpPr>
        <p:spPr>
          <a:xfrm>
            <a:off x="8258385" y="4102100"/>
            <a:ext cx="3360000" cy="334728"/>
          </a:xfrm>
        </p:spPr>
        <p:txBody>
          <a:bodyPr tIns="504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Rechteck 21"/>
          <p:cNvSpPr/>
          <p:nvPr userDrawn="1"/>
        </p:nvSpPr>
        <p:spPr>
          <a:xfrm>
            <a:off x="4414519" y="4102100"/>
            <a:ext cx="336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3" name="Inhaltsplatzhalter 7"/>
          <p:cNvSpPr>
            <a:spLocks noGrp="1"/>
          </p:cNvSpPr>
          <p:nvPr>
            <p:ph sz="quarter" idx="38"/>
          </p:nvPr>
        </p:nvSpPr>
        <p:spPr>
          <a:xfrm>
            <a:off x="4414519" y="4102100"/>
            <a:ext cx="3360000" cy="334728"/>
          </a:xfrm>
        </p:spPr>
        <p:txBody>
          <a:bodyPr tIns="504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Rechteck 25"/>
          <p:cNvSpPr/>
          <p:nvPr userDrawn="1"/>
        </p:nvSpPr>
        <p:spPr>
          <a:xfrm>
            <a:off x="574884" y="4102100"/>
            <a:ext cx="3360000" cy="336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7" name="Inhaltsplatzhalter 7"/>
          <p:cNvSpPr>
            <a:spLocks noGrp="1"/>
          </p:cNvSpPr>
          <p:nvPr>
            <p:ph sz="quarter" idx="39"/>
          </p:nvPr>
        </p:nvSpPr>
        <p:spPr>
          <a:xfrm>
            <a:off x="574884" y="4102100"/>
            <a:ext cx="3360000" cy="334728"/>
          </a:xfrm>
        </p:spPr>
        <p:txBody>
          <a:bodyPr tIns="504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897600"/>
            <a:ext cx="9696267" cy="4064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/>
            </a:lvl1pPr>
            <a:lvl2pPr marL="609585" indent="0">
              <a:buFontTx/>
              <a:buNone/>
              <a:defRPr sz="1867" cap="all" baseline="0"/>
            </a:lvl2pPr>
            <a:lvl3pPr marL="1219170" indent="0">
              <a:buFontTx/>
              <a:buNone/>
              <a:defRPr sz="1867" cap="all" baseline="0"/>
            </a:lvl3pPr>
            <a:lvl4pPr marL="1828754" indent="0">
              <a:buFontTx/>
              <a:buNone/>
              <a:defRPr sz="1867" cap="all" baseline="0"/>
            </a:lvl4pPr>
            <a:lvl5pPr marL="2438339" indent="0">
              <a:buFontTx/>
              <a:buNone/>
              <a:defRPr sz="1867" cap="all" baseline="0"/>
            </a:lvl5pPr>
          </a:lstStyle>
          <a:p>
            <a:pPr lvl="0"/>
            <a:r>
              <a:rPr lang="de-DE" dirty="0"/>
              <a:t>Titel 2</a:t>
            </a:r>
          </a:p>
        </p:txBody>
      </p:sp>
    </p:spTree>
    <p:extLst>
      <p:ext uri="{BB962C8B-B14F-4D97-AF65-F5344CB8AC3E}">
        <p14:creationId xmlns:p14="http://schemas.microsoft.com/office/powerpoint/2010/main" val="1671822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el 2"/>
          <p:cNvSpPr>
            <a:spLocks noGrp="1"/>
          </p:cNvSpPr>
          <p:nvPr>
            <p:ph type="body" sz="quarter" idx="13" hasCustomPrompt="1"/>
          </p:nvPr>
        </p:nvSpPr>
        <p:spPr>
          <a:xfrm>
            <a:off x="1920000" y="897600"/>
            <a:ext cx="9696267" cy="4064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/>
            </a:lvl1pPr>
            <a:lvl2pPr marL="609585" indent="0">
              <a:buFontTx/>
              <a:buNone/>
              <a:defRPr sz="1867" cap="all" baseline="0"/>
            </a:lvl2pPr>
            <a:lvl3pPr marL="1219170" indent="0">
              <a:buFontTx/>
              <a:buNone/>
              <a:defRPr sz="1867" cap="all" baseline="0"/>
            </a:lvl3pPr>
            <a:lvl4pPr marL="1828754" indent="0">
              <a:buFontTx/>
              <a:buNone/>
              <a:defRPr sz="1867" cap="all" baseline="0"/>
            </a:lvl4pPr>
            <a:lvl5pPr marL="2438339" indent="0">
              <a:buFontTx/>
              <a:buNone/>
              <a:defRPr sz="1867" cap="all" baseline="0"/>
            </a:lvl5pPr>
          </a:lstStyle>
          <a:p>
            <a:pPr lvl="0"/>
            <a:r>
              <a:rPr lang="de-DE" dirty="0"/>
              <a:t>Titel 2</a:t>
            </a:r>
          </a:p>
        </p:txBody>
      </p:sp>
    </p:spTree>
    <p:extLst>
      <p:ext uri="{BB962C8B-B14F-4D97-AF65-F5344CB8AC3E}">
        <p14:creationId xmlns:p14="http://schemas.microsoft.com/office/powerpoint/2010/main" val="417815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 layout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0" y="16778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3185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6976" y="2861057"/>
            <a:ext cx="7465024" cy="4001860"/>
          </a:xfrm>
          <a:prstGeom prst="rect">
            <a:avLst/>
          </a:prstGeom>
        </p:spPr>
      </p:pic>
      <p:sp>
        <p:nvSpPr>
          <p:cNvPr id="5" name="Textfeld 4"/>
          <p:cNvSpPr txBox="1"/>
          <p:nvPr userDrawn="1"/>
        </p:nvSpPr>
        <p:spPr>
          <a:xfrm>
            <a:off x="517677" y="2257901"/>
            <a:ext cx="11040532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</a:t>
            </a:r>
            <a:r>
              <a:rPr lang="en-AU" sz="320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you for your attention</a:t>
            </a:r>
            <a:r>
              <a:rPr lang="de-DE" sz="3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</a:p>
          <a:p>
            <a:endParaRPr lang="en-US" sz="1467" dirty="0"/>
          </a:p>
        </p:txBody>
      </p:sp>
      <p:sp>
        <p:nvSpPr>
          <p:cNvPr id="23" name="Rechteck 22"/>
          <p:cNvSpPr/>
          <p:nvPr userDrawn="1"/>
        </p:nvSpPr>
        <p:spPr>
          <a:xfrm>
            <a:off x="571661" y="4624793"/>
            <a:ext cx="2884856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None/>
            </a:pPr>
            <a:r>
              <a:rPr lang="de-DE" sz="1600" b="1" noProof="0" dirty="0">
                <a:solidFill>
                  <a:schemeClr val="tx1"/>
                </a:solidFill>
                <a:effectLst/>
              </a:rPr>
              <a:t>Menlo</a:t>
            </a:r>
            <a:r>
              <a:rPr lang="de-DE" sz="1600" b="1" baseline="0" noProof="0" dirty="0">
                <a:solidFill>
                  <a:schemeClr val="tx1"/>
                </a:solidFill>
                <a:effectLst/>
              </a:rPr>
              <a:t> Systems GmbH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None/>
            </a:pPr>
            <a:r>
              <a:rPr lang="de-DE" sz="1600" b="0" baseline="0" noProof="1">
                <a:solidFill>
                  <a:schemeClr val="tx1"/>
                </a:solidFill>
                <a:effectLst/>
              </a:rPr>
              <a:t>Bunsenstrasse 5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None/>
            </a:pPr>
            <a:r>
              <a:rPr lang="de-DE" sz="1600" b="0" baseline="0" noProof="0" dirty="0">
                <a:solidFill>
                  <a:schemeClr val="tx1"/>
                </a:solidFill>
                <a:effectLst/>
              </a:rPr>
              <a:t>82152 Martinsried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None/>
            </a:pPr>
            <a:r>
              <a:rPr lang="de-DE" sz="1600" b="0" baseline="0" noProof="0" dirty="0">
                <a:solidFill>
                  <a:schemeClr val="tx1"/>
                </a:solidFill>
                <a:effectLst/>
              </a:rPr>
              <a:t>Germany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None/>
            </a:pPr>
            <a:r>
              <a:rPr lang="de-DE" sz="1600" b="0" baseline="0" noProof="0" dirty="0">
                <a:solidFill>
                  <a:schemeClr val="tx1"/>
                </a:solidFill>
                <a:effectLst/>
              </a:rPr>
              <a:t>www.menlosystems.com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None/>
            </a:pPr>
            <a:r>
              <a:rPr lang="de-DE" sz="1600" b="0" baseline="0" noProof="0" dirty="0">
                <a:solidFill>
                  <a:schemeClr val="tx1"/>
                </a:solidFill>
                <a:effectLst/>
              </a:rPr>
              <a:t>+49 89 189 166 0</a:t>
            </a:r>
          </a:p>
        </p:txBody>
      </p:sp>
      <p:sp>
        <p:nvSpPr>
          <p:cNvPr id="10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75734" y="3565207"/>
            <a:ext cx="11040533" cy="363713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Author</a:t>
            </a:r>
            <a:endParaRPr lang="de-DE" dirty="0"/>
          </a:p>
        </p:txBody>
      </p:sp>
      <p:sp>
        <p:nvSpPr>
          <p:cNvPr id="12" name="Textplatzhalt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3975872"/>
            <a:ext cx="11040533" cy="364067"/>
          </a:xfrm>
        </p:spPr>
        <p:txBody>
          <a:bodyPr/>
          <a:lstStyle>
            <a:lvl1pPr algn="ctr"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EMail</a:t>
            </a:r>
            <a:r>
              <a:rPr lang="de-DE" dirty="0"/>
              <a:t> </a:t>
            </a:r>
            <a:r>
              <a:rPr lang="de-DE" dirty="0" err="1"/>
              <a:t>address</a:t>
            </a:r>
            <a:endParaRPr lang="en-US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66815497-A94F-43F8-9F0B-5D336836D4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8117" y="1020656"/>
            <a:ext cx="379576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75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27410" y="465794"/>
            <a:ext cx="10088855" cy="4108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75734" y="1604435"/>
            <a:ext cx="11040533" cy="47053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75734" y="6331371"/>
            <a:ext cx="11040533" cy="260775"/>
          </a:xfrm>
          <a:prstGeom prst="rect">
            <a:avLst/>
          </a:prstGeom>
        </p:spPr>
        <p:txBody>
          <a:bodyPr vert="horz" lIns="0" tIns="45720" rIns="91440" bIns="45720" rtlCol="0" anchor="t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9" name="Gerader Verbinder 8"/>
          <p:cNvCxnSpPr/>
          <p:nvPr userDrawn="1"/>
        </p:nvCxnSpPr>
        <p:spPr>
          <a:xfrm>
            <a:off x="575733" y="365875"/>
            <a:ext cx="9600000" cy="0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pieren 3"/>
          <p:cNvGrpSpPr/>
          <p:nvPr userDrawn="1"/>
        </p:nvGrpSpPr>
        <p:grpSpPr>
          <a:xfrm>
            <a:off x="412291" y="588586"/>
            <a:ext cx="1355395" cy="575634"/>
            <a:chOff x="242162" y="432510"/>
            <a:chExt cx="1702594" cy="431725"/>
          </a:xfrm>
        </p:grpSpPr>
        <p:cxnSp>
          <p:nvCxnSpPr>
            <p:cNvPr id="11" name="Gerader Verbinder 10"/>
            <p:cNvCxnSpPr/>
            <p:nvPr userDrawn="1"/>
          </p:nvCxnSpPr>
          <p:spPr>
            <a:xfrm>
              <a:off x="1300235" y="864235"/>
              <a:ext cx="644521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/>
            <p:cNvCxnSpPr/>
            <p:nvPr userDrawn="1"/>
          </p:nvCxnSpPr>
          <p:spPr>
            <a:xfrm>
              <a:off x="713614" y="807958"/>
              <a:ext cx="929317" cy="0"/>
            </a:xfrm>
            <a:prstGeom prst="line">
              <a:avLst/>
            </a:prstGeom>
            <a:ln w="254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Gerader Verbinder 13"/>
            <p:cNvCxnSpPr/>
            <p:nvPr userDrawn="1"/>
          </p:nvCxnSpPr>
          <p:spPr>
            <a:xfrm>
              <a:off x="1068456" y="746211"/>
              <a:ext cx="807204" cy="0"/>
            </a:xfrm>
            <a:prstGeom prst="line">
              <a:avLst/>
            </a:prstGeom>
            <a:ln w="2540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Gerader Verbinder 14"/>
            <p:cNvCxnSpPr/>
            <p:nvPr userDrawn="1"/>
          </p:nvCxnSpPr>
          <p:spPr>
            <a:xfrm flipV="1">
              <a:off x="1038810" y="545971"/>
              <a:ext cx="439797" cy="1574"/>
            </a:xfrm>
            <a:prstGeom prst="line">
              <a:avLst/>
            </a:prstGeom>
            <a:ln w="254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" name="Gerader Verbinder 15"/>
            <p:cNvCxnSpPr/>
            <p:nvPr userDrawn="1"/>
          </p:nvCxnSpPr>
          <p:spPr>
            <a:xfrm>
              <a:off x="242162" y="432510"/>
              <a:ext cx="1153840" cy="0"/>
            </a:xfrm>
            <a:prstGeom prst="line">
              <a:avLst/>
            </a:prstGeom>
            <a:ln w="2540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Gerader Verbinder 16"/>
            <p:cNvCxnSpPr/>
            <p:nvPr userDrawn="1"/>
          </p:nvCxnSpPr>
          <p:spPr>
            <a:xfrm>
              <a:off x="437425" y="488638"/>
              <a:ext cx="821283" cy="2132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18" name="Grafik 17"/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071" y="136721"/>
            <a:ext cx="1265255" cy="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63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6" r:id="rId2"/>
    <p:sldLayoutId id="2147483809" r:id="rId3"/>
    <p:sldLayoutId id="2147483872" r:id="rId4"/>
    <p:sldLayoutId id="2147483810" r:id="rId5"/>
    <p:sldLayoutId id="2147483868" r:id="rId6"/>
    <p:sldLayoutId id="2147483813" r:id="rId7"/>
    <p:sldLayoutId id="2147483811" r:id="rId8"/>
    <p:sldLayoutId id="2147483815" r:id="rId9"/>
    <p:sldLayoutId id="2147483814" r:id="rId10"/>
    <p:sldLayoutId id="2147483875" r:id="rId11"/>
    <p:sldLayoutId id="2147483869" r:id="rId12"/>
    <p:sldLayoutId id="2147483870" r:id="rId13"/>
    <p:sldLayoutId id="2147483873" r:id="rId14"/>
    <p:sldLayoutId id="2147483812" r:id="rId15"/>
    <p:sldLayoutId id="2147483871" r:id="rId16"/>
    <p:sldLayoutId id="2147483867" r:id="rId17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1333"/>
        </a:spcBef>
        <a:buClr>
          <a:schemeClr val="tx2"/>
        </a:buClr>
        <a:buFontTx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80472" indent="-245527" algn="l" defTabSz="1219170" rtl="0" eaLnBrk="1" latinLnBrk="0" hangingPunct="1">
        <a:lnSpc>
          <a:spcPct val="150000"/>
        </a:lnSpc>
        <a:spcBef>
          <a:spcPts val="667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15415" indent="-234945" algn="l" defTabSz="1219170" rtl="0" eaLnBrk="1" latinLnBrk="0" hangingPunct="1">
        <a:lnSpc>
          <a:spcPct val="150000"/>
        </a:lnSpc>
        <a:spcBef>
          <a:spcPts val="667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15415" indent="-234945" algn="l" defTabSz="1219170" rtl="0" eaLnBrk="1" latinLnBrk="0" hangingPunct="1">
        <a:lnSpc>
          <a:spcPct val="150000"/>
        </a:lnSpc>
        <a:spcBef>
          <a:spcPts val="667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715415" indent="-234945" algn="l" defTabSz="1219170" rtl="0" eaLnBrk="1" latinLnBrk="0" hangingPunct="1">
        <a:lnSpc>
          <a:spcPct val="150000"/>
        </a:lnSpc>
        <a:spcBef>
          <a:spcPts val="667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2479" userDrawn="1">
          <p15:clr>
            <a:srgbClr val="5ACBF0"/>
          </p15:clr>
        </p15:guide>
        <p15:guide id="1" pos="363" userDrawn="1">
          <p15:clr>
            <a:srgbClr val="F26B43"/>
          </p15:clr>
        </p15:guide>
        <p15:guide id="2" orient="horz" pos="225" userDrawn="1">
          <p15:clr>
            <a:srgbClr val="F26B43"/>
          </p15:clr>
        </p15:guide>
        <p15:guide id="3" pos="7317" userDrawn="1">
          <p15:clr>
            <a:srgbClr val="F26B43"/>
          </p15:clr>
        </p15:guide>
        <p15:guide id="4" orient="horz" pos="3975" userDrawn="1">
          <p15:clr>
            <a:srgbClr val="F26B43"/>
          </p15:clr>
        </p15:guide>
        <p15:guide id="5" orient="horz" pos="557" userDrawn="1">
          <p15:clr>
            <a:srgbClr val="F26B43"/>
          </p15:clr>
        </p15:guide>
        <p15:guide id="6" orient="horz" pos="1011" userDrawn="1">
          <p15:clr>
            <a:srgbClr val="F26B43"/>
          </p15:clr>
        </p15:guide>
        <p15:guide id="7" orient="horz" pos="285" userDrawn="1">
          <p15:clr>
            <a:srgbClr val="F26B43"/>
          </p15:clr>
        </p15:guide>
        <p15:guide id="8" pos="3689" userDrawn="1">
          <p15:clr>
            <a:srgbClr val="9FCC3B"/>
          </p15:clr>
        </p15:guide>
        <p15:guide id="9" pos="3991" userDrawn="1">
          <p15:clr>
            <a:srgbClr val="9FCC3B"/>
          </p15:clr>
        </p15:guide>
        <p15:guide id="10" pos="1875" userDrawn="1">
          <p15:clr>
            <a:srgbClr val="9FCC3B"/>
          </p15:clr>
        </p15:guide>
        <p15:guide id="11" pos="2177" userDrawn="1">
          <p15:clr>
            <a:srgbClr val="9FCC3B"/>
          </p15:clr>
        </p15:guide>
        <p15:guide id="12" pos="5503" userDrawn="1">
          <p15:clr>
            <a:srgbClr val="9FCC3B"/>
          </p15:clr>
        </p15:guide>
        <p15:guide id="13" pos="5805" userDrawn="1">
          <p15:clr>
            <a:srgbClr val="9FCC3B"/>
          </p15:clr>
        </p15:guide>
        <p15:guide id="14" pos="2781" userDrawn="1">
          <p15:clr>
            <a:srgbClr val="5ACBF0"/>
          </p15:clr>
        </p15:guide>
        <p15:guide id="15" pos="4899" userDrawn="1">
          <p15:clr>
            <a:srgbClr val="5ACBF0"/>
          </p15:clr>
        </p15:guide>
        <p15:guide id="16" pos="5201" userDrawn="1">
          <p15:clr>
            <a:srgbClr val="5ACBF0"/>
          </p15:clr>
        </p15:guide>
        <p15:guide id="17" orient="horz" pos="2584" userDrawn="1">
          <p15:clr>
            <a:srgbClr val="C35EA4"/>
          </p15:clr>
        </p15:guide>
        <p15:guide id="18" orient="horz" pos="2401" userDrawn="1">
          <p15:clr>
            <a:srgbClr val="C35EA4"/>
          </p15:clr>
        </p15:guide>
        <p15:guide id="19" orient="horz" pos="73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13" Type="http://schemas.openxmlformats.org/officeDocument/2006/relationships/image" Target="../media/image15.gif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11" Type="http://schemas.openxmlformats.org/officeDocument/2006/relationships/image" Target="../media/image13.gif"/><Relationship Id="rId5" Type="http://schemas.openxmlformats.org/officeDocument/2006/relationships/image" Target="../media/image8.jpe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7.jpe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tiff"/><Relationship Id="rId11" Type="http://schemas.openxmlformats.org/officeDocument/2006/relationships/image" Target="../media/image26.jpeg"/><Relationship Id="rId5" Type="http://schemas.openxmlformats.org/officeDocument/2006/relationships/image" Target="../media/image20.tiff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05971C-F819-4EC6-B7C4-58C746CC87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5734" y="1916550"/>
            <a:ext cx="11040533" cy="169133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noProof="1"/>
              <a:t>How to Communicate Your Technical Background to Industry</a:t>
            </a:r>
            <a:endParaRPr lang="de-DE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Untertitel 7">
            <a:extLst>
              <a:ext uri="{FF2B5EF4-FFF2-40B4-BE49-F238E27FC236}">
                <a16:creationId xmlns:a16="http://schemas.microsoft.com/office/drawing/2014/main" id="{83E42B91-0189-41D0-B82D-CBBC7D2D03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5734" y="3798887"/>
            <a:ext cx="11040533" cy="363713"/>
          </a:xfrm>
        </p:spPr>
        <p:txBody>
          <a:bodyPr/>
          <a:lstStyle/>
          <a:p>
            <a:r>
              <a:rPr lang="de-DE" dirty="0"/>
              <a:t>Dr. Gabrielle Thomas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BACF3275-0F52-4EF2-ABBC-F4AB8DB0E2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4190680"/>
            <a:ext cx="11040533" cy="364067"/>
          </a:xfrm>
        </p:spPr>
        <p:txBody>
          <a:bodyPr/>
          <a:lstStyle/>
          <a:p>
            <a:r>
              <a:rPr lang="en-AU" dirty="0"/>
              <a:t>Group Leader Marketing 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429BB0D-890C-46C4-ACB4-B99015D66B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5734" y="4582827"/>
            <a:ext cx="11040533" cy="364067"/>
          </a:xfrm>
        </p:spPr>
        <p:txBody>
          <a:bodyPr/>
          <a:lstStyle/>
          <a:p>
            <a:r>
              <a:rPr lang="de-DE" dirty="0"/>
              <a:t>Munich, 01.10.2026</a:t>
            </a:r>
          </a:p>
        </p:txBody>
      </p:sp>
    </p:spTree>
    <p:extLst>
      <p:ext uri="{BB962C8B-B14F-4D97-AF65-F5344CB8AC3E}">
        <p14:creationId xmlns:p14="http://schemas.microsoft.com/office/powerpoint/2010/main" val="4077955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Quellbild anzeigen">
            <a:extLst>
              <a:ext uri="{FF2B5EF4-FFF2-40B4-BE49-F238E27FC236}">
                <a16:creationId xmlns:a16="http://schemas.microsoft.com/office/drawing/2014/main" id="{08C68B7E-FB0D-B14C-1A52-A8ED8957EF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19031" y="4686374"/>
            <a:ext cx="2255488" cy="126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Inhaltsplatzhalter 11"/>
          <p:cNvSpPr txBox="1">
            <a:spLocks/>
          </p:cNvSpPr>
          <p:nvPr/>
        </p:nvSpPr>
        <p:spPr>
          <a:xfrm>
            <a:off x="4308692" y="1530755"/>
            <a:ext cx="3848082" cy="175651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36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3657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3657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3657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rgbClr val="0069B4"/>
              </a:buClr>
            </a:pPr>
            <a:r>
              <a:rPr lang="en-US" sz="1400" b="1" dirty="0">
                <a:solidFill>
                  <a:srgbClr val="141414"/>
                </a:solidFill>
              </a:rPr>
              <a:t>2005</a:t>
            </a:r>
          </a:p>
          <a:p>
            <a:pPr>
              <a:lnSpc>
                <a:spcPct val="100000"/>
              </a:lnSpc>
              <a:buClr>
                <a:srgbClr val="0069B4"/>
              </a:buClr>
            </a:pPr>
            <a:r>
              <a:rPr lang="en-US" sz="1400" dirty="0">
                <a:solidFill>
                  <a:srgbClr val="141414"/>
                </a:solidFill>
              </a:rPr>
              <a:t>Nobel Prize awarded to Theodor </a:t>
            </a:r>
            <a:r>
              <a:rPr lang="en-US" sz="1400" dirty="0" err="1">
                <a:solidFill>
                  <a:srgbClr val="141414"/>
                </a:solidFill>
              </a:rPr>
              <a:t>Hänsch</a:t>
            </a:r>
            <a:r>
              <a:rPr lang="en-US" sz="1400" dirty="0">
                <a:solidFill>
                  <a:srgbClr val="141414"/>
                </a:solidFill>
              </a:rPr>
              <a:t> jointly with John Hall, and Roy Glauber </a:t>
            </a:r>
          </a:p>
          <a:p>
            <a:pPr>
              <a:lnSpc>
                <a:spcPct val="100000"/>
              </a:lnSpc>
              <a:buClr>
                <a:srgbClr val="0069B4"/>
              </a:buClr>
            </a:pPr>
            <a:endParaRPr lang="en-US" sz="1400" dirty="0">
              <a:solidFill>
                <a:srgbClr val="141414"/>
              </a:solidFill>
            </a:endParaRPr>
          </a:p>
          <a:p>
            <a:pPr>
              <a:lnSpc>
                <a:spcPct val="100000"/>
              </a:lnSpc>
              <a:buClr>
                <a:srgbClr val="0069B4"/>
              </a:buClr>
            </a:pPr>
            <a:endParaRPr lang="en-US" sz="1400" dirty="0">
              <a:solidFill>
                <a:srgbClr val="141414"/>
              </a:solidFill>
            </a:endParaRPr>
          </a:p>
          <a:p>
            <a:pPr>
              <a:lnSpc>
                <a:spcPct val="100000"/>
              </a:lnSpc>
              <a:buClr>
                <a:srgbClr val="0069B4"/>
              </a:buClr>
            </a:pPr>
            <a:endParaRPr lang="en-US" sz="1400" dirty="0">
              <a:solidFill>
                <a:srgbClr val="141414"/>
              </a:solidFill>
            </a:endParaRPr>
          </a:p>
          <a:p>
            <a:pPr>
              <a:lnSpc>
                <a:spcPct val="100000"/>
              </a:lnSpc>
              <a:buClr>
                <a:srgbClr val="0069B4"/>
              </a:buClr>
            </a:pPr>
            <a:endParaRPr lang="en-US" sz="1400" dirty="0">
              <a:solidFill>
                <a:srgbClr val="141414"/>
              </a:solidFill>
            </a:endParaRPr>
          </a:p>
          <a:p>
            <a:pPr>
              <a:lnSpc>
                <a:spcPct val="100000"/>
              </a:lnSpc>
              <a:buClr>
                <a:srgbClr val="0069B4"/>
              </a:buClr>
            </a:pPr>
            <a:r>
              <a:rPr lang="en-US" sz="1400" i="1" dirty="0">
                <a:solidFill>
                  <a:srgbClr val="141414"/>
                </a:solidFill>
              </a:rPr>
              <a:t>"for their contributions to the development of laser-based precision spectroscopy, including the optical frequency comb technique". </a:t>
            </a:r>
          </a:p>
          <a:p>
            <a:pPr>
              <a:buClr>
                <a:srgbClr val="0069B4"/>
              </a:buClr>
            </a:pPr>
            <a:endParaRPr lang="en-US" sz="1400" dirty="0">
              <a:solidFill>
                <a:srgbClr val="141414"/>
              </a:solidFill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714A829A-8C3B-43FE-B760-3ACBF599E1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3" t="111" r="187" b="47"/>
          <a:stretch/>
        </p:blipFill>
        <p:spPr>
          <a:xfrm>
            <a:off x="608875" y="4760034"/>
            <a:ext cx="1330798" cy="2026295"/>
          </a:xfrm>
          <a:prstGeom prst="rect">
            <a:avLst/>
          </a:prstGeom>
        </p:spPr>
      </p:pic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Pioneers to </a:t>
            </a:r>
            <a:r>
              <a:rPr lang="en-US" b="1" dirty="0"/>
              <a:t>Global Market Leader</a:t>
            </a:r>
            <a:r>
              <a:rPr lang="en-US" dirty="0"/>
              <a:t> in Optical Frequency Combs</a:t>
            </a:r>
          </a:p>
        </p:txBody>
      </p:sp>
      <p:sp>
        <p:nvSpPr>
          <p:cNvPr id="12" name="Inhaltsplatzhalter 11"/>
          <p:cNvSpPr>
            <a:spLocks noGrp="1"/>
          </p:cNvSpPr>
          <p:nvPr>
            <p:ph sz="quarter" idx="14"/>
          </p:nvPr>
        </p:nvSpPr>
        <p:spPr>
          <a:xfrm>
            <a:off x="576263" y="1530755"/>
            <a:ext cx="3361796" cy="1969416"/>
          </a:xfrm>
        </p:spPr>
        <p:txBody>
          <a:bodyPr vert="horz" lIns="91440" tIns="62400" rIns="91440" bIns="45720" rtlCol="0">
            <a:noAutofit/>
          </a:bodyPr>
          <a:lstStyle/>
          <a:p>
            <a:r>
              <a:rPr lang="de-DE" b="1" dirty="0"/>
              <a:t>2001 </a:t>
            </a:r>
          </a:p>
          <a:p>
            <a:r>
              <a:rPr lang="en-US" noProof="0" dirty="0"/>
              <a:t>Spin-off from the Max Planck Institute for Quantum Optics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D9D35E2E-19A6-41AB-A3B7-E4CB425B1C5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782" t="-3706" r="6340" b="-10647"/>
          <a:stretch/>
        </p:blipFill>
        <p:spPr>
          <a:xfrm>
            <a:off x="5492886" y="2412928"/>
            <a:ext cx="1479694" cy="1466516"/>
          </a:xfrm>
        </p:spPr>
      </p:pic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MENLO SYSTEMS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49F34FB4-42C1-49BB-AAFB-2811834B3AE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732" y="2549620"/>
            <a:ext cx="2928928" cy="1924724"/>
          </a:xfrm>
        </p:spPr>
      </p:pic>
      <p:sp>
        <p:nvSpPr>
          <p:cNvPr id="16" name="Inhaltsplatzhalter 11">
            <a:extLst>
              <a:ext uri="{FF2B5EF4-FFF2-40B4-BE49-F238E27FC236}">
                <a16:creationId xmlns:a16="http://schemas.microsoft.com/office/drawing/2014/main" id="{0CB22646-056C-42EF-B48C-714E06F3E4E5}"/>
              </a:ext>
            </a:extLst>
          </p:cNvPr>
          <p:cNvSpPr txBox="1">
            <a:spLocks/>
          </p:cNvSpPr>
          <p:nvPr/>
        </p:nvSpPr>
        <p:spPr>
          <a:xfrm>
            <a:off x="506510" y="4470090"/>
            <a:ext cx="3359998" cy="260775"/>
          </a:xfrm>
          <a:prstGeom prst="rect">
            <a:avLst/>
          </a:prstGeom>
        </p:spPr>
        <p:txBody>
          <a:bodyPr vert="horz" lIns="91440" tIns="62400" rIns="91440" bIns="45720" rtlCol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buClr>
                <a:schemeClr val="tx2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80472" indent="-245527" algn="l" defTabSz="1219170" rtl="0" eaLnBrk="1" latinLnBrk="0" hangingPunct="1">
              <a:lnSpc>
                <a:spcPct val="150000"/>
              </a:lnSpc>
              <a:spcBef>
                <a:spcPts val="667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15415" indent="-234945" algn="l" defTabSz="1219170" rtl="0" eaLnBrk="1" latinLnBrk="0" hangingPunct="1">
              <a:lnSpc>
                <a:spcPct val="150000"/>
              </a:lnSpc>
              <a:spcBef>
                <a:spcPts val="667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15415" indent="-234945" algn="l" defTabSz="1219170" rtl="0" eaLnBrk="1" latinLnBrk="0" hangingPunct="1">
              <a:lnSpc>
                <a:spcPct val="150000"/>
              </a:lnSpc>
              <a:spcBef>
                <a:spcPts val="667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715415" indent="-234945" algn="l" defTabSz="1219170" rtl="0" eaLnBrk="1" latinLnBrk="0" hangingPunct="1">
              <a:lnSpc>
                <a:spcPct val="150000"/>
              </a:lnSpc>
              <a:spcBef>
                <a:spcPts val="667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9B4"/>
              </a:buClr>
            </a:pPr>
            <a:r>
              <a:rPr lang="de-DE" sz="1100" dirty="0">
                <a:solidFill>
                  <a:srgbClr val="141414"/>
                </a:solidFill>
              </a:rPr>
              <a:t>Menlo </a:t>
            </a:r>
            <a:r>
              <a:rPr lang="de-DE" sz="1100" noProof="1">
                <a:solidFill>
                  <a:srgbClr val="141414"/>
                </a:solidFill>
              </a:rPr>
              <a:t>founders</a:t>
            </a:r>
            <a:r>
              <a:rPr lang="de-DE" sz="1100" dirty="0">
                <a:solidFill>
                  <a:srgbClr val="141414"/>
                </a:solidFill>
              </a:rPr>
              <a:t> Michael Mei &amp; Ronald Holzwarth</a:t>
            </a:r>
          </a:p>
          <a:p>
            <a:pPr>
              <a:buClr>
                <a:srgbClr val="0069B4"/>
              </a:buClr>
            </a:pPr>
            <a:endParaRPr lang="de-DE" sz="1100" dirty="0">
              <a:solidFill>
                <a:srgbClr val="141414"/>
              </a:solidFill>
            </a:endParaRPr>
          </a:p>
        </p:txBody>
      </p:sp>
      <p:sp>
        <p:nvSpPr>
          <p:cNvPr id="18" name="Inhaltsplatzhalter 11">
            <a:extLst>
              <a:ext uri="{FF2B5EF4-FFF2-40B4-BE49-F238E27FC236}">
                <a16:creationId xmlns:a16="http://schemas.microsoft.com/office/drawing/2014/main" id="{EC4EE460-1A64-4C4C-8474-A7AD5B4EDD82}"/>
              </a:ext>
            </a:extLst>
          </p:cNvPr>
          <p:cNvSpPr txBox="1">
            <a:spLocks/>
          </p:cNvSpPr>
          <p:nvPr/>
        </p:nvSpPr>
        <p:spPr>
          <a:xfrm>
            <a:off x="1920000" y="4943653"/>
            <a:ext cx="2586947" cy="234534"/>
          </a:xfrm>
          <a:prstGeom prst="rect">
            <a:avLst/>
          </a:prstGeom>
        </p:spPr>
        <p:txBody>
          <a:bodyPr vert="horz" lIns="91440" tIns="62400" rIns="91440" bIns="45720" rtlCol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1333"/>
              </a:spcBef>
              <a:buClr>
                <a:schemeClr val="tx2"/>
              </a:buClr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80472" indent="-245527" algn="l" defTabSz="1219170" rtl="0" eaLnBrk="1" latinLnBrk="0" hangingPunct="1">
              <a:lnSpc>
                <a:spcPct val="150000"/>
              </a:lnSpc>
              <a:spcBef>
                <a:spcPts val="667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15415" indent="-234945" algn="l" defTabSz="1219170" rtl="0" eaLnBrk="1" latinLnBrk="0" hangingPunct="1">
              <a:lnSpc>
                <a:spcPct val="150000"/>
              </a:lnSpc>
              <a:spcBef>
                <a:spcPts val="667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15415" indent="-234945" algn="l" defTabSz="1219170" rtl="0" eaLnBrk="1" latinLnBrk="0" hangingPunct="1">
              <a:lnSpc>
                <a:spcPct val="150000"/>
              </a:lnSpc>
              <a:spcBef>
                <a:spcPts val="667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715415" indent="-234945" algn="l" defTabSz="1219170" rtl="0" eaLnBrk="1" latinLnBrk="0" hangingPunct="1">
              <a:lnSpc>
                <a:spcPct val="150000"/>
              </a:lnSpc>
              <a:spcBef>
                <a:spcPts val="667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69B4"/>
              </a:buClr>
            </a:pPr>
            <a:endParaRPr lang="de-DE" sz="1100" dirty="0">
              <a:solidFill>
                <a:srgbClr val="141414"/>
              </a:solidFill>
            </a:endParaRPr>
          </a:p>
          <a:p>
            <a:pPr>
              <a:spcBef>
                <a:spcPts val="0"/>
              </a:spcBef>
              <a:buClr>
                <a:srgbClr val="0069B4"/>
              </a:buClr>
            </a:pPr>
            <a:r>
              <a:rPr lang="de-DE" sz="1100" dirty="0">
                <a:solidFill>
                  <a:srgbClr val="141414"/>
                </a:solidFill>
              </a:rPr>
              <a:t>&amp; Prof. Theodor Hänsch </a:t>
            </a:r>
          </a:p>
          <a:p>
            <a:pPr>
              <a:buClr>
                <a:srgbClr val="0069B4"/>
              </a:buClr>
            </a:pPr>
            <a:endParaRPr lang="de-DE" sz="1100" dirty="0">
              <a:solidFill>
                <a:srgbClr val="141414"/>
              </a:solidFill>
            </a:endParaRPr>
          </a:p>
          <a:p>
            <a:pPr>
              <a:buClr>
                <a:srgbClr val="0069B4"/>
              </a:buClr>
            </a:pPr>
            <a:endParaRPr lang="de-DE" sz="1100" dirty="0">
              <a:solidFill>
                <a:srgbClr val="141414"/>
              </a:solidFill>
            </a:endParaRPr>
          </a:p>
        </p:txBody>
      </p:sp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63D93617-73FB-7001-6002-3D0B7BE50149}"/>
              </a:ext>
            </a:extLst>
          </p:cNvPr>
          <p:cNvGrpSpPr>
            <a:grpSpLocks noChangeAspect="1"/>
          </p:cNvGrpSpPr>
          <p:nvPr/>
        </p:nvGrpSpPr>
        <p:grpSpPr>
          <a:xfrm>
            <a:off x="4386538" y="4967010"/>
            <a:ext cx="3556190" cy="1002618"/>
            <a:chOff x="3989249" y="5378371"/>
            <a:chExt cx="4445238" cy="1253273"/>
          </a:xfrm>
        </p:grpSpPr>
        <p:pic>
          <p:nvPicPr>
            <p:cNvPr id="5" name="Grafik 161">
              <a:extLst>
                <a:ext uri="{FF2B5EF4-FFF2-40B4-BE49-F238E27FC236}">
                  <a16:creationId xmlns:a16="http://schemas.microsoft.com/office/drawing/2014/main" id="{EEE5DE3F-F7B8-DE26-3863-3D92C0108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00984" y="5406265"/>
              <a:ext cx="3176300" cy="1139857"/>
            </a:xfrm>
            <a:prstGeom prst="rect">
              <a:avLst/>
            </a:prstGeom>
          </p:spPr>
        </p:pic>
        <p:cxnSp>
          <p:nvCxnSpPr>
            <p:cNvPr id="6" name="Gerader Verbinder 162">
              <a:extLst>
                <a:ext uri="{FF2B5EF4-FFF2-40B4-BE49-F238E27FC236}">
                  <a16:creationId xmlns:a16="http://schemas.microsoft.com/office/drawing/2014/main" id="{F5B46FD9-164F-56A8-8E81-41EAD9BD2DCF}"/>
                </a:ext>
              </a:extLst>
            </p:cNvPr>
            <p:cNvCxnSpPr/>
            <p:nvPr/>
          </p:nvCxnSpPr>
          <p:spPr>
            <a:xfrm>
              <a:off x="4318966" y="6219948"/>
              <a:ext cx="0" cy="25200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r Verbinder 163">
              <a:extLst>
                <a:ext uri="{FF2B5EF4-FFF2-40B4-BE49-F238E27FC236}">
                  <a16:creationId xmlns:a16="http://schemas.microsoft.com/office/drawing/2014/main" id="{05273FFB-930D-10BD-B3FB-D1CA38EB1C81}"/>
                </a:ext>
              </a:extLst>
            </p:cNvPr>
            <p:cNvCxnSpPr/>
            <p:nvPr/>
          </p:nvCxnSpPr>
          <p:spPr>
            <a:xfrm>
              <a:off x="4093004" y="6219948"/>
              <a:ext cx="0" cy="25200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mit Pfeil 164">
              <a:extLst>
                <a:ext uri="{FF2B5EF4-FFF2-40B4-BE49-F238E27FC236}">
                  <a16:creationId xmlns:a16="http://schemas.microsoft.com/office/drawing/2014/main" id="{A3E7B5D4-E75D-70E8-9380-71434457A02B}"/>
                </a:ext>
              </a:extLst>
            </p:cNvPr>
            <p:cNvCxnSpPr/>
            <p:nvPr/>
          </p:nvCxnSpPr>
          <p:spPr>
            <a:xfrm>
              <a:off x="3989249" y="6474031"/>
              <a:ext cx="4445238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mit Pfeil 165">
              <a:extLst>
                <a:ext uri="{FF2B5EF4-FFF2-40B4-BE49-F238E27FC236}">
                  <a16:creationId xmlns:a16="http://schemas.microsoft.com/office/drawing/2014/main" id="{56D79DD8-1546-7DA8-1B9D-A7800FB0ACAB}"/>
                </a:ext>
              </a:extLst>
            </p:cNvPr>
            <p:cNvCxnSpPr/>
            <p:nvPr/>
          </p:nvCxnSpPr>
          <p:spPr>
            <a:xfrm flipV="1">
              <a:off x="3994059" y="5378371"/>
              <a:ext cx="0" cy="109566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pieren 167">
              <a:extLst>
                <a:ext uri="{FF2B5EF4-FFF2-40B4-BE49-F238E27FC236}">
                  <a16:creationId xmlns:a16="http://schemas.microsoft.com/office/drawing/2014/main" id="{B21A236A-D7F6-5A61-6B43-A9F5B8AE85FF}"/>
                </a:ext>
              </a:extLst>
            </p:cNvPr>
            <p:cNvGrpSpPr/>
            <p:nvPr/>
          </p:nvGrpSpPr>
          <p:grpSpPr>
            <a:xfrm>
              <a:off x="4472722" y="6005100"/>
              <a:ext cx="139160" cy="626544"/>
              <a:chOff x="2480559" y="2895221"/>
              <a:chExt cx="139160" cy="626544"/>
            </a:xfrm>
          </p:grpSpPr>
          <p:cxnSp>
            <p:nvCxnSpPr>
              <p:cNvPr id="22" name="Gerader Verbinder 194">
                <a:extLst>
                  <a:ext uri="{FF2B5EF4-FFF2-40B4-BE49-F238E27FC236}">
                    <a16:creationId xmlns:a16="http://schemas.microsoft.com/office/drawing/2014/main" id="{AE8E01CA-9685-8C28-DD9C-7742D868CADD}"/>
                  </a:ext>
                </a:extLst>
              </p:cNvPr>
              <p:cNvCxnSpPr/>
              <p:nvPr/>
            </p:nvCxnSpPr>
            <p:spPr>
              <a:xfrm flipH="1">
                <a:off x="2480559" y="3210126"/>
                <a:ext cx="71244" cy="254316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chteck 195">
                <a:extLst>
                  <a:ext uri="{FF2B5EF4-FFF2-40B4-BE49-F238E27FC236}">
                    <a16:creationId xmlns:a16="http://schemas.microsoft.com/office/drawing/2014/main" id="{615EEC60-84CF-7A26-FC23-891E17BB0493}"/>
                  </a:ext>
                </a:extLst>
              </p:cNvPr>
              <p:cNvSpPr/>
              <p:nvPr/>
            </p:nvSpPr>
            <p:spPr>
              <a:xfrm rot="900000">
                <a:off x="2574000" y="2895221"/>
                <a:ext cx="45719" cy="62654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4" name="Gerader Verbinder 196">
                <a:extLst>
                  <a:ext uri="{FF2B5EF4-FFF2-40B4-BE49-F238E27FC236}">
                    <a16:creationId xmlns:a16="http://schemas.microsoft.com/office/drawing/2014/main" id="{D7129E20-3867-7A9E-4F01-B7EBFE7343F4}"/>
                  </a:ext>
                </a:extLst>
              </p:cNvPr>
              <p:cNvCxnSpPr/>
              <p:nvPr/>
            </p:nvCxnSpPr>
            <p:spPr>
              <a:xfrm flipH="1">
                <a:off x="2545408" y="3211200"/>
                <a:ext cx="71244" cy="254316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Inhaltsplatzhalter 11">
            <a:extLst>
              <a:ext uri="{FF2B5EF4-FFF2-40B4-BE49-F238E27FC236}">
                <a16:creationId xmlns:a16="http://schemas.microsoft.com/office/drawing/2014/main" id="{A1F71A10-42CD-ACC2-9C38-72C334AFF335}"/>
              </a:ext>
            </a:extLst>
          </p:cNvPr>
          <p:cNvSpPr txBox="1">
            <a:spLocks/>
          </p:cNvSpPr>
          <p:nvPr/>
        </p:nvSpPr>
        <p:spPr>
          <a:xfrm>
            <a:off x="8458922" y="1539140"/>
            <a:ext cx="2917913" cy="285978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36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3657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3657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3657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rgbClr val="0069B4"/>
              </a:buClr>
            </a:pPr>
            <a:r>
              <a:rPr lang="en-US" sz="1400" b="1" dirty="0">
                <a:solidFill>
                  <a:srgbClr val="141414"/>
                </a:solidFill>
              </a:rPr>
              <a:t>2026</a:t>
            </a:r>
            <a:endParaRPr lang="en-US" sz="1400" dirty="0">
              <a:solidFill>
                <a:srgbClr val="141414"/>
              </a:solidFill>
            </a:endParaRPr>
          </a:p>
          <a:p>
            <a:pPr>
              <a:lnSpc>
                <a:spcPct val="100000"/>
              </a:lnSpc>
              <a:buClr>
                <a:srgbClr val="0069B4"/>
              </a:buClr>
            </a:pPr>
            <a:endParaRPr lang="en-US" sz="1400" dirty="0">
              <a:solidFill>
                <a:srgbClr val="141414"/>
              </a:solidFill>
            </a:endParaRPr>
          </a:p>
          <a:p>
            <a:pPr>
              <a:lnSpc>
                <a:spcPct val="100000"/>
              </a:lnSpc>
              <a:buClr>
                <a:srgbClr val="0069B4"/>
              </a:buClr>
            </a:pPr>
            <a:endParaRPr lang="en-US" sz="1400" dirty="0">
              <a:solidFill>
                <a:srgbClr val="141414"/>
              </a:solidFill>
            </a:endParaRPr>
          </a:p>
          <a:p>
            <a:pPr>
              <a:lnSpc>
                <a:spcPct val="100000"/>
              </a:lnSpc>
              <a:buClr>
                <a:srgbClr val="0069B4"/>
              </a:buClr>
            </a:pPr>
            <a:endParaRPr lang="en-US" sz="1400" dirty="0">
              <a:solidFill>
                <a:srgbClr val="141414"/>
              </a:solidFill>
            </a:endParaRPr>
          </a:p>
          <a:p>
            <a:pPr>
              <a:lnSpc>
                <a:spcPct val="100000"/>
              </a:lnSpc>
              <a:buClr>
                <a:srgbClr val="0069B4"/>
              </a:buClr>
            </a:pPr>
            <a:endParaRPr lang="en-US" sz="1400" dirty="0">
              <a:solidFill>
                <a:srgbClr val="141414"/>
              </a:solidFill>
            </a:endParaRPr>
          </a:p>
          <a:p>
            <a:pPr>
              <a:buClr>
                <a:srgbClr val="0069B4"/>
              </a:buClr>
            </a:pPr>
            <a:endParaRPr lang="en-US" sz="1400" dirty="0">
              <a:solidFill>
                <a:srgbClr val="141414"/>
              </a:solidFill>
            </a:endParaRPr>
          </a:p>
        </p:txBody>
      </p:sp>
      <p:graphicFrame>
        <p:nvGraphicFramePr>
          <p:cNvPr id="40" name="Diagramm 39">
            <a:extLst>
              <a:ext uri="{FF2B5EF4-FFF2-40B4-BE49-F238E27FC236}">
                <a16:creationId xmlns:a16="http://schemas.microsoft.com/office/drawing/2014/main" id="{2ED03227-ABFE-5EB7-52E5-C8C032DCB008}"/>
              </a:ext>
            </a:extLst>
          </p:cNvPr>
          <p:cNvGraphicFramePr>
            <a:graphicFrameLocks/>
          </p:cNvGraphicFramePr>
          <p:nvPr/>
        </p:nvGraphicFramePr>
        <p:xfrm>
          <a:off x="8524177" y="1942344"/>
          <a:ext cx="2156709" cy="1151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1" name="Inhaltsplatzhalter 11">
            <a:extLst>
              <a:ext uri="{FF2B5EF4-FFF2-40B4-BE49-F238E27FC236}">
                <a16:creationId xmlns:a16="http://schemas.microsoft.com/office/drawing/2014/main" id="{E4293C98-A9DF-AAA1-29FD-78D7E7CEB28A}"/>
              </a:ext>
            </a:extLst>
          </p:cNvPr>
          <p:cNvSpPr txBox="1">
            <a:spLocks/>
          </p:cNvSpPr>
          <p:nvPr/>
        </p:nvSpPr>
        <p:spPr>
          <a:xfrm>
            <a:off x="8434487" y="3144468"/>
            <a:ext cx="2917913" cy="146651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Tx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363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3657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3657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3657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00"/>
              </a:spcBef>
              <a:buClr>
                <a:srgbClr val="0069B4"/>
              </a:buClr>
            </a:pPr>
            <a:r>
              <a:rPr lang="en-US" sz="1400" dirty="0">
                <a:solidFill>
                  <a:srgbClr val="141414"/>
                </a:solidFill>
              </a:rPr>
              <a:t>Customers around the globe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>
                <a:srgbClr val="0069B4"/>
              </a:buClr>
            </a:pPr>
            <a:r>
              <a:rPr lang="en-US" sz="1400" dirty="0">
                <a:solidFill>
                  <a:srgbClr val="141414"/>
                </a:solidFill>
              </a:rPr>
              <a:t>No.1 in Optical Frequency Combs and </a:t>
            </a:r>
            <a:r>
              <a:rPr lang="en-US" sz="1400" noProof="1">
                <a:solidFill>
                  <a:srgbClr val="141414"/>
                </a:solidFill>
              </a:rPr>
              <a:t>Ultrastable</a:t>
            </a:r>
            <a:r>
              <a:rPr lang="en-US" sz="1400" dirty="0">
                <a:solidFill>
                  <a:srgbClr val="141414"/>
                </a:solidFill>
              </a:rPr>
              <a:t> Laser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>
                <a:srgbClr val="0069B4"/>
              </a:buClr>
            </a:pPr>
            <a:r>
              <a:rPr lang="en-US" sz="1400" dirty="0">
                <a:solidFill>
                  <a:srgbClr val="141414"/>
                </a:solidFill>
              </a:rPr>
              <a:t>225 employees, growing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>
                <a:srgbClr val="0069B4"/>
              </a:buClr>
            </a:pPr>
            <a:r>
              <a:rPr lang="en-US" sz="1400" dirty="0">
                <a:solidFill>
                  <a:srgbClr val="141414"/>
                </a:solidFill>
              </a:rPr>
              <a:t>4 locations</a:t>
            </a:r>
          </a:p>
        </p:txBody>
      </p: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A91FB009-C441-DD25-E417-BCFE4A0AFC96}"/>
              </a:ext>
            </a:extLst>
          </p:cNvPr>
          <p:cNvGrpSpPr>
            <a:grpSpLocks noChangeAspect="1"/>
          </p:cNvGrpSpPr>
          <p:nvPr/>
        </p:nvGrpSpPr>
        <p:grpSpPr>
          <a:xfrm>
            <a:off x="8524177" y="4571931"/>
            <a:ext cx="542449" cy="763214"/>
            <a:chOff x="368968" y="452438"/>
            <a:chExt cx="2169797" cy="3052855"/>
          </a:xfrm>
        </p:grpSpPr>
        <p:grpSp>
          <p:nvGrpSpPr>
            <p:cNvPr id="56" name="Gruppieren 55">
              <a:extLst>
                <a:ext uri="{FF2B5EF4-FFF2-40B4-BE49-F238E27FC236}">
                  <a16:creationId xmlns:a16="http://schemas.microsoft.com/office/drawing/2014/main" id="{CF8AC9B7-1965-6309-F3C4-C0BDDFEB08AD}"/>
                </a:ext>
              </a:extLst>
            </p:cNvPr>
            <p:cNvGrpSpPr/>
            <p:nvPr/>
          </p:nvGrpSpPr>
          <p:grpSpPr>
            <a:xfrm>
              <a:off x="368968" y="452438"/>
              <a:ext cx="2169797" cy="3052855"/>
              <a:chOff x="368968" y="452438"/>
              <a:chExt cx="2169797" cy="3052855"/>
            </a:xfrm>
          </p:grpSpPr>
          <p:pic>
            <p:nvPicPr>
              <p:cNvPr id="58" name="Grafik 57">
                <a:extLst>
                  <a:ext uri="{FF2B5EF4-FFF2-40B4-BE49-F238E27FC236}">
                    <a16:creationId xmlns:a16="http://schemas.microsoft.com/office/drawing/2014/main" id="{1BE60073-91F0-20F5-A292-3BE7895FAF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8968" y="452438"/>
                <a:ext cx="2169797" cy="3052855"/>
              </a:xfrm>
              <a:prstGeom prst="rect">
                <a:avLst/>
              </a:prstGeom>
            </p:spPr>
          </p:pic>
          <p:pic>
            <p:nvPicPr>
              <p:cNvPr id="59" name="Picture 16" descr="https://www.startpage.com/av/proxy-image?piurl=https%3A%2F%2Fwww.finenso.com%2Fimg%2Fmagnifying-glass.png&amp;sp=1642592497T89c008f10250b7e6ae224fab13862540b49fd9b4299fd5027bca8de68c367e03">
                <a:extLst>
                  <a:ext uri="{FF2B5EF4-FFF2-40B4-BE49-F238E27FC236}">
                    <a16:creationId xmlns:a16="http://schemas.microsoft.com/office/drawing/2014/main" id="{FA5A8C43-7A3F-8F38-7F86-5E32E5BA7C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8844" y="2713492"/>
                <a:ext cx="611432" cy="6114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EC05E908-3D9C-315C-F8CF-0282089F3D4B}"/>
                </a:ext>
              </a:extLst>
            </p:cNvPr>
            <p:cNvSpPr/>
            <p:nvPr/>
          </p:nvSpPr>
          <p:spPr>
            <a:xfrm>
              <a:off x="1699096" y="2853448"/>
              <a:ext cx="96000" cy="9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rgbClr val="FFFFFF"/>
                </a:solidFill>
              </a:endParaRPr>
            </a:p>
          </p:txBody>
        </p:sp>
      </p:grpSp>
      <p:pic>
        <p:nvPicPr>
          <p:cNvPr id="4" name="Bildplatzhalter 17">
            <a:extLst>
              <a:ext uri="{FF2B5EF4-FFF2-40B4-BE49-F238E27FC236}">
                <a16:creationId xmlns:a16="http://schemas.microsoft.com/office/drawing/2014/main" id="{442BECE2-5743-071F-43C3-C5C4C25CD03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420" r="9420"/>
          <a:stretch/>
        </p:blipFill>
        <p:spPr>
          <a:xfrm>
            <a:off x="9507087" y="4229688"/>
            <a:ext cx="309220" cy="22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Bildplatzhalter 18">
            <a:extLst>
              <a:ext uri="{FF2B5EF4-FFF2-40B4-BE49-F238E27FC236}">
                <a16:creationId xmlns:a16="http://schemas.microsoft.com/office/drawing/2014/main" id="{72AA2A26-C57A-4D33-195C-ED92739EF0E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34"/>
          <a:stretch/>
        </p:blipFill>
        <p:spPr>
          <a:xfrm>
            <a:off x="9856243" y="4229326"/>
            <a:ext cx="309600" cy="2281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Bildplatzhalter 20">
            <a:extLst>
              <a:ext uri="{FF2B5EF4-FFF2-40B4-BE49-F238E27FC236}">
                <a16:creationId xmlns:a16="http://schemas.microsoft.com/office/drawing/2014/main" id="{989AC1DD-E00C-0411-62B3-77C9F52802EA}"/>
              </a:ext>
            </a:extLst>
          </p:cNvPr>
          <p:cNvPicPr>
            <a:picLocks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75" r="12086"/>
          <a:stretch/>
        </p:blipFill>
        <p:spPr>
          <a:xfrm>
            <a:off x="10218300" y="4232861"/>
            <a:ext cx="309600" cy="230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Bildplatzhalter 42">
            <a:extLst>
              <a:ext uri="{FF2B5EF4-FFF2-40B4-BE49-F238E27FC236}">
                <a16:creationId xmlns:a16="http://schemas.microsoft.com/office/drawing/2014/main" id="{AA0EB491-9DDC-95EE-CEF9-1B0F888AAA0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3919" y="4232229"/>
            <a:ext cx="309600" cy="22887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A4373B16-BB6D-177B-7ECF-5016130C7005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2758" t="40458" r="20200" b="22321"/>
          <a:stretch>
            <a:fillRect/>
          </a:stretch>
        </p:blipFill>
        <p:spPr>
          <a:xfrm>
            <a:off x="8491276" y="1816197"/>
            <a:ext cx="2443467" cy="1381129"/>
          </a:xfrm>
          <a:prstGeom prst="rect">
            <a:avLst/>
          </a:prstGeom>
        </p:spPr>
      </p:pic>
      <p:sp>
        <p:nvSpPr>
          <p:cNvPr id="11" name="Fußzeilenplatzhalter 18">
            <a:extLst>
              <a:ext uri="{FF2B5EF4-FFF2-40B4-BE49-F238E27FC236}">
                <a16:creationId xmlns:a16="http://schemas.microsoft.com/office/drawing/2014/main" id="{82CA7F26-8606-A91C-249D-42B82E42B0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159493" y="6524352"/>
            <a:ext cx="9456774" cy="260775"/>
          </a:xfrm>
        </p:spPr>
        <p:txBody>
          <a:bodyPr/>
          <a:lstStyle/>
          <a:p>
            <a:r>
              <a:rPr lang="de-DE" b="1" dirty="0"/>
              <a:t>Gabrielle Thomas, Discover </a:t>
            </a:r>
            <a:r>
              <a:rPr lang="de-DE" b="1" dirty="0" err="1"/>
              <a:t>your</a:t>
            </a:r>
            <a:r>
              <a:rPr lang="de-DE" b="1" dirty="0"/>
              <a:t> </a:t>
            </a:r>
            <a:r>
              <a:rPr lang="de-DE" b="1" dirty="0" err="1"/>
              <a:t>career</a:t>
            </a:r>
            <a:r>
              <a:rPr lang="de-DE" b="1" dirty="0"/>
              <a:t> in </a:t>
            </a:r>
            <a:r>
              <a:rPr lang="de-DE" b="1" dirty="0" err="1"/>
              <a:t>photonics</a:t>
            </a:r>
            <a:r>
              <a:rPr lang="de-DE" b="1" dirty="0"/>
              <a:t> – Focus on </a:t>
            </a:r>
            <a:r>
              <a:rPr lang="de-DE" b="1" dirty="0" err="1"/>
              <a:t>how</a:t>
            </a:r>
            <a:r>
              <a:rPr lang="de-DE" b="1" dirty="0"/>
              <a:t> to </a:t>
            </a:r>
            <a:r>
              <a:rPr lang="de-DE" b="1" dirty="0" err="1"/>
              <a:t>setup</a:t>
            </a:r>
            <a:r>
              <a:rPr lang="de-DE" b="1" dirty="0"/>
              <a:t> </a:t>
            </a:r>
            <a:r>
              <a:rPr lang="de-DE" b="1" dirty="0" err="1"/>
              <a:t>your</a:t>
            </a:r>
            <a:r>
              <a:rPr lang="de-DE" b="1" dirty="0"/>
              <a:t> CV and </a:t>
            </a:r>
            <a:r>
              <a:rPr lang="de-DE" b="1" dirty="0" err="1"/>
              <a:t>how</a:t>
            </a:r>
            <a:r>
              <a:rPr lang="de-DE" b="1" dirty="0"/>
              <a:t> to do a </a:t>
            </a:r>
            <a:r>
              <a:rPr lang="de-DE" b="1" dirty="0" err="1"/>
              <a:t>job</a:t>
            </a:r>
            <a:r>
              <a:rPr lang="de-DE" b="1" dirty="0"/>
              <a:t> interview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390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35896-F6EC-A21A-7789-4F2B7627F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nhaltsplatzhalter 19">
            <a:extLst>
              <a:ext uri="{FF2B5EF4-FFF2-40B4-BE49-F238E27FC236}">
                <a16:creationId xmlns:a16="http://schemas.microsoft.com/office/drawing/2014/main" id="{02FE4AE0-8A80-03DE-E5CD-2F77129D1888}"/>
              </a:ext>
            </a:extLst>
          </p:cNvPr>
          <p:cNvSpPr>
            <a:spLocks noGrp="1"/>
          </p:cNvSpPr>
          <p:nvPr>
            <p:ph sz="quarter" idx="33"/>
          </p:nvPr>
        </p:nvSpPr>
        <p:spPr/>
        <p:txBody>
          <a:bodyPr>
            <a:normAutofit/>
          </a:bodyPr>
          <a:lstStyle/>
          <a:p>
            <a:r>
              <a:rPr lang="de-DE" dirty="0"/>
              <a:t>Radar, </a:t>
            </a:r>
            <a:r>
              <a:rPr lang="de-DE" noProof="1"/>
              <a:t>Positioning</a:t>
            </a:r>
            <a:r>
              <a:rPr lang="de-DE" dirty="0"/>
              <a:t>, Navigation, Timing</a:t>
            </a:r>
            <a:endParaRPr lang="en-US" dirty="0"/>
          </a:p>
        </p:txBody>
      </p:sp>
      <p:sp>
        <p:nvSpPr>
          <p:cNvPr id="17" name="Inhaltsplatzhalter 16">
            <a:extLst>
              <a:ext uri="{FF2B5EF4-FFF2-40B4-BE49-F238E27FC236}">
                <a16:creationId xmlns:a16="http://schemas.microsoft.com/office/drawing/2014/main" id="{C3334F28-3769-C6FF-F738-CF2B987C0D0E}"/>
              </a:ext>
            </a:extLst>
          </p:cNvPr>
          <p:cNvSpPr>
            <a:spLocks noGrp="1"/>
          </p:cNvSpPr>
          <p:nvPr>
            <p:ph sz="quarter" idx="29"/>
          </p:nvPr>
        </p:nvSpPr>
        <p:spPr/>
        <p:txBody>
          <a:bodyPr>
            <a:normAutofit/>
          </a:bodyPr>
          <a:lstStyle/>
          <a:p>
            <a:r>
              <a:rPr lang="de-DE" noProof="1"/>
              <a:t>Spectroscopy &amp; Sensing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CA94253B-40A9-E4A3-5A6E-6E545B68B88F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>
            <a:normAutofit/>
          </a:bodyPr>
          <a:lstStyle/>
          <a:p>
            <a:r>
              <a:rPr lang="en-US" dirty="0"/>
              <a:t>Quantum Technology &amp; Clocks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C21F844D-BE32-62A4-79C4-E654C2381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Applications</a:t>
            </a:r>
          </a:p>
        </p:txBody>
      </p:sp>
      <p:sp>
        <p:nvSpPr>
          <p:cNvPr id="21" name="Inhaltsplatzhalter 20">
            <a:extLst>
              <a:ext uri="{FF2B5EF4-FFF2-40B4-BE49-F238E27FC236}">
                <a16:creationId xmlns:a16="http://schemas.microsoft.com/office/drawing/2014/main" id="{61E8E19D-65C6-CF30-C10B-A88AD139228D}"/>
              </a:ext>
            </a:extLst>
          </p:cNvPr>
          <p:cNvSpPr>
            <a:spLocks noGrp="1"/>
          </p:cNvSpPr>
          <p:nvPr>
            <p:ph sz="quarter" idx="37"/>
          </p:nvPr>
        </p:nvSpPr>
        <p:spPr/>
        <p:txBody>
          <a:bodyPr>
            <a:normAutofit fontScale="25000" lnSpcReduction="20000"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de-DE" dirty="0"/>
              <a:t>Timing Solutions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de-DE" dirty="0"/>
              <a:t>ASOPS  Systems</a:t>
            </a:r>
          </a:p>
          <a:p>
            <a:r>
              <a:rPr lang="en-US" sz="6000" dirty="0"/>
              <a:t>Imaging &amp; Life Science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de-DE" dirty="0"/>
              <a:t>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3" name="Inhaltsplatzhalter 22">
            <a:extLst>
              <a:ext uri="{FF2B5EF4-FFF2-40B4-BE49-F238E27FC236}">
                <a16:creationId xmlns:a16="http://schemas.microsoft.com/office/drawing/2014/main" id="{B42930EA-CD2A-F0A8-8734-5D43BBA168E7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4411958" y="4103922"/>
            <a:ext cx="3360000" cy="334728"/>
          </a:xfrm>
        </p:spPr>
        <p:txBody>
          <a:bodyPr>
            <a:normAutofit/>
          </a:bodyPr>
          <a:lstStyle/>
          <a:p>
            <a:r>
              <a:rPr lang="de-DE" noProof="1"/>
              <a:t>Microfabrication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EE1BEC98-74CA-1DC0-31CA-7814B3E40B59}"/>
              </a:ext>
            </a:extLst>
          </p:cNvPr>
          <p:cNvSpPr>
            <a:spLocks noGrp="1"/>
          </p:cNvSpPr>
          <p:nvPr>
            <p:ph sz="quarter" idx="39"/>
          </p:nvPr>
        </p:nvSpPr>
        <p:spPr/>
        <p:txBody>
          <a:bodyPr>
            <a:normAutofit/>
          </a:bodyPr>
          <a:lstStyle/>
          <a:p>
            <a:r>
              <a:rPr lang="de-DE" noProof="1"/>
              <a:t>Quality Inspection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39DDD65F-412E-8DF0-2B5A-62FFFD2439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Markets and Industries</a:t>
            </a:r>
          </a:p>
          <a:p>
            <a:endParaRPr lang="de-DE" dirty="0"/>
          </a:p>
        </p:txBody>
      </p:sp>
      <p:pic>
        <p:nvPicPr>
          <p:cNvPr id="26" name="Inhaltsplatzhalter 22">
            <a:extLst>
              <a:ext uri="{FF2B5EF4-FFF2-40B4-BE49-F238E27FC236}">
                <a16:creationId xmlns:a16="http://schemas.microsoft.com/office/drawing/2014/main" id="{000B8B5D-1EB6-263D-1E24-885EB23E5D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6" t="38379" r="12378" b="3750"/>
          <a:stretch>
            <a:fillRect/>
          </a:stretch>
        </p:blipFill>
        <p:spPr>
          <a:xfrm>
            <a:off x="4420445" y="1943100"/>
            <a:ext cx="3354922" cy="1855854"/>
          </a:xfrm>
          <a:prstGeom prst="rect">
            <a:avLst/>
          </a:prstGeom>
        </p:spPr>
      </p:pic>
      <p:pic>
        <p:nvPicPr>
          <p:cNvPr id="46" name="Grafik 21">
            <a:extLst>
              <a:ext uri="{FF2B5EF4-FFF2-40B4-BE49-F238E27FC236}">
                <a16:creationId xmlns:a16="http://schemas.microsoft.com/office/drawing/2014/main" id="{46323D03-DA07-0AFD-193A-907A47F795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7" t="28155" r="1047" b="2083"/>
          <a:stretch/>
        </p:blipFill>
        <p:spPr>
          <a:xfrm>
            <a:off x="4415133" y="4438649"/>
            <a:ext cx="3358800" cy="1906711"/>
          </a:xfrm>
          <a:prstGeom prst="rect">
            <a:avLst/>
          </a:prstGeom>
        </p:spPr>
      </p:pic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805F537E-2E23-E07D-8A6C-7A3FAF441820}"/>
              </a:ext>
            </a:extLst>
          </p:cNvPr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2" name="Group 1">
            <a:extLst>
              <a:ext uri="{FF2B5EF4-FFF2-40B4-BE49-F238E27FC236}">
                <a16:creationId xmlns:a16="http://schemas.microsoft.com/office/drawing/2014/main" id="{022B38A8-2495-CA23-437B-E12FEC8CB17D}"/>
              </a:ext>
            </a:extLst>
          </p:cNvPr>
          <p:cNvGrpSpPr/>
          <p:nvPr/>
        </p:nvGrpSpPr>
        <p:grpSpPr>
          <a:xfrm>
            <a:off x="8262273" y="4421126"/>
            <a:ext cx="3353510" cy="1934723"/>
            <a:chOff x="577992" y="1961459"/>
            <a:chExt cx="3353510" cy="1934723"/>
          </a:xfrm>
        </p:grpSpPr>
        <p:pic>
          <p:nvPicPr>
            <p:cNvPr id="13" name="Grafik 11">
              <a:extLst>
                <a:ext uri="{FF2B5EF4-FFF2-40B4-BE49-F238E27FC236}">
                  <a16:creationId xmlns:a16="http://schemas.microsoft.com/office/drawing/2014/main" id="{CC090055-3E18-3A32-5F23-FB4F8E4C4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77992" y="1961459"/>
              <a:ext cx="1708007" cy="1934723"/>
            </a:xfrm>
            <a:prstGeom prst="rect">
              <a:avLst/>
            </a:prstGeom>
          </p:spPr>
        </p:pic>
        <p:pic>
          <p:nvPicPr>
            <p:cNvPr id="15" name="Grafik 12">
              <a:extLst>
                <a:ext uri="{FF2B5EF4-FFF2-40B4-BE49-F238E27FC236}">
                  <a16:creationId xmlns:a16="http://schemas.microsoft.com/office/drawing/2014/main" id="{4D6420D2-6288-0CA7-DCEB-DABC2161A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23998" y="1961459"/>
              <a:ext cx="1707504" cy="1934723"/>
            </a:xfrm>
            <a:prstGeom prst="rect">
              <a:avLst/>
            </a:prstGeom>
          </p:spPr>
        </p:pic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9BCFF3E9-CFA0-5E00-9731-5370D25155B0}"/>
              </a:ext>
            </a:extLst>
          </p:cNvPr>
          <p:cNvPicPr>
            <a:picLocks noGrp="1" noChangeAspect="1"/>
          </p:cNvPicPr>
          <p:nvPr>
            <p:ph sz="quarter" idx="24"/>
          </p:nvPr>
        </p:nvPicPr>
        <p:blipFill>
          <a:blip r:embed="rId7"/>
          <a:srcRect l="30760" r="10374"/>
          <a:stretch>
            <a:fillRect/>
          </a:stretch>
        </p:blipFill>
        <p:spPr>
          <a:xfrm>
            <a:off x="580524" y="4437337"/>
            <a:ext cx="3352525" cy="189839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295710D-0F50-1A76-C335-1B9FC4136C32}"/>
              </a:ext>
            </a:extLst>
          </p:cNvPr>
          <p:cNvGrpSpPr/>
          <p:nvPr/>
        </p:nvGrpSpPr>
        <p:grpSpPr>
          <a:xfrm>
            <a:off x="570900" y="1943435"/>
            <a:ext cx="3383234" cy="1879127"/>
            <a:chOff x="570900" y="1943435"/>
            <a:chExt cx="3383234" cy="1879127"/>
          </a:xfrm>
        </p:grpSpPr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80B2EB85-B7DE-7645-14A7-D4FBDF8E455F}"/>
                </a:ext>
              </a:extLst>
            </p:cNvPr>
            <p:cNvGrpSpPr/>
            <p:nvPr/>
          </p:nvGrpSpPr>
          <p:grpSpPr>
            <a:xfrm>
              <a:off x="2321106" y="1943435"/>
              <a:ext cx="1633028" cy="1491916"/>
              <a:chOff x="2439284" y="1994368"/>
              <a:chExt cx="1513440" cy="1434633"/>
            </a:xfrm>
          </p:grpSpPr>
          <p:pic>
            <p:nvPicPr>
              <p:cNvPr id="31" name="Grafik 30">
                <a:extLst>
                  <a:ext uri="{FF2B5EF4-FFF2-40B4-BE49-F238E27FC236}">
                    <a16:creationId xmlns:a16="http://schemas.microsoft.com/office/drawing/2014/main" id="{21625688-F776-026F-824D-51279D5A03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60603" t="29912" r="20698" b="35754"/>
              <a:stretch>
                <a:fillRect/>
              </a:stretch>
            </p:blipFill>
            <p:spPr>
              <a:xfrm>
                <a:off x="2439284" y="1994368"/>
                <a:ext cx="1513440" cy="1434633"/>
              </a:xfrm>
              <a:prstGeom prst="rect">
                <a:avLst/>
              </a:prstGeom>
            </p:spPr>
          </p:pic>
          <p:pic>
            <p:nvPicPr>
              <p:cNvPr id="33" name="Grafik 32">
                <a:extLst>
                  <a:ext uri="{FF2B5EF4-FFF2-40B4-BE49-F238E27FC236}">
                    <a16:creationId xmlns:a16="http://schemas.microsoft.com/office/drawing/2014/main" id="{395DAF5E-2169-8719-6835-CD619112FE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76523" t="30502" r="21559" b="68152"/>
              <a:stretch>
                <a:fillRect/>
              </a:stretch>
            </p:blipFill>
            <p:spPr>
              <a:xfrm>
                <a:off x="2465928" y="3313104"/>
                <a:ext cx="320040" cy="115896"/>
              </a:xfrm>
              <a:prstGeom prst="rect">
                <a:avLst/>
              </a:prstGeom>
            </p:spPr>
          </p:pic>
        </p:grpSp>
        <p:pic>
          <p:nvPicPr>
            <p:cNvPr id="30" name="Grafik 29">
              <a:extLst>
                <a:ext uri="{FF2B5EF4-FFF2-40B4-BE49-F238E27FC236}">
                  <a16:creationId xmlns:a16="http://schemas.microsoft.com/office/drawing/2014/main" id="{C6B40107-E73B-4340-A1FF-03B4D3C19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79258" t="29912" b="35754"/>
            <a:stretch>
              <a:fillRect/>
            </a:stretch>
          </p:blipFill>
          <p:spPr>
            <a:xfrm>
              <a:off x="570900" y="1949785"/>
              <a:ext cx="1730956" cy="1479216"/>
            </a:xfrm>
            <a:prstGeom prst="rect">
              <a:avLst/>
            </a:prstGeom>
          </p:spPr>
        </p:pic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177DE073-3081-404D-830F-A433B89B5413}"/>
                </a:ext>
              </a:extLst>
            </p:cNvPr>
            <p:cNvGrpSpPr/>
            <p:nvPr/>
          </p:nvGrpSpPr>
          <p:grpSpPr>
            <a:xfrm>
              <a:off x="578228" y="3423174"/>
              <a:ext cx="3345196" cy="399388"/>
              <a:chOff x="795882" y="5064602"/>
              <a:chExt cx="4017588" cy="616151"/>
            </a:xfrm>
          </p:grpSpPr>
          <p:pic>
            <p:nvPicPr>
              <p:cNvPr id="37" name="Grafik 36">
                <a:extLst>
                  <a:ext uri="{FF2B5EF4-FFF2-40B4-BE49-F238E27FC236}">
                    <a16:creationId xmlns:a16="http://schemas.microsoft.com/office/drawing/2014/main" id="{96F8A3C2-BD8F-59DE-CBAE-7676FD5DFE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21731" t="65547" r="60531" b="8533"/>
              <a:stretch>
                <a:fillRect/>
              </a:stretch>
            </p:blipFill>
            <p:spPr>
              <a:xfrm>
                <a:off x="2317526" y="5068753"/>
                <a:ext cx="811203" cy="612000"/>
              </a:xfrm>
              <a:prstGeom prst="rect">
                <a:avLst/>
              </a:prstGeom>
            </p:spPr>
          </p:pic>
          <p:pic>
            <p:nvPicPr>
              <p:cNvPr id="38" name="Grafik 37">
                <a:extLst>
                  <a:ext uri="{FF2B5EF4-FFF2-40B4-BE49-F238E27FC236}">
                    <a16:creationId xmlns:a16="http://schemas.microsoft.com/office/drawing/2014/main" id="{BCB932A0-7451-8339-1D85-911EBF2BF1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2909" t="66188" r="79740" b="5746"/>
              <a:stretch>
                <a:fillRect/>
              </a:stretch>
            </p:blipFill>
            <p:spPr>
              <a:xfrm>
                <a:off x="795882" y="5064602"/>
                <a:ext cx="731528" cy="610894"/>
              </a:xfrm>
              <a:prstGeom prst="rect">
                <a:avLst/>
              </a:prstGeom>
            </p:spPr>
          </p:pic>
          <p:pic>
            <p:nvPicPr>
              <p:cNvPr id="39" name="Grafik 38">
                <a:extLst>
                  <a:ext uri="{FF2B5EF4-FFF2-40B4-BE49-F238E27FC236}">
                    <a16:creationId xmlns:a16="http://schemas.microsoft.com/office/drawing/2014/main" id="{F30687A0-1323-3770-E4D8-8FA1C39AD1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40850" t="64246" r="41078" b="10490"/>
              <a:stretch>
                <a:fillRect/>
              </a:stretch>
            </p:blipFill>
            <p:spPr>
              <a:xfrm>
                <a:off x="1483719" y="5064602"/>
                <a:ext cx="847982" cy="612000"/>
              </a:xfrm>
              <a:prstGeom prst="rect">
                <a:avLst/>
              </a:prstGeom>
            </p:spPr>
          </p:pic>
          <p:pic>
            <p:nvPicPr>
              <p:cNvPr id="40" name="Grafik 39">
                <a:extLst>
                  <a:ext uri="{FF2B5EF4-FFF2-40B4-BE49-F238E27FC236}">
                    <a16:creationId xmlns:a16="http://schemas.microsoft.com/office/drawing/2014/main" id="{447BE1AB-BCFE-5ED4-E941-E0C001C3AF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60520" t="64246" r="21353" b="13732"/>
              <a:stretch>
                <a:fillRect/>
              </a:stretch>
            </p:blipFill>
            <p:spPr>
              <a:xfrm>
                <a:off x="3066622" y="5068753"/>
                <a:ext cx="975800" cy="612000"/>
              </a:xfrm>
              <a:prstGeom prst="rect">
                <a:avLst/>
              </a:prstGeom>
            </p:spPr>
          </p:pic>
          <p:pic>
            <p:nvPicPr>
              <p:cNvPr id="41" name="Grafik 40">
                <a:extLst>
                  <a:ext uri="{FF2B5EF4-FFF2-40B4-BE49-F238E27FC236}">
                    <a16:creationId xmlns:a16="http://schemas.microsoft.com/office/drawing/2014/main" id="{FE315174-60EB-51DC-A4E2-1941FD2A90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80126" t="64246" r="1747" b="8631"/>
              <a:stretch>
                <a:fillRect/>
              </a:stretch>
            </p:blipFill>
            <p:spPr>
              <a:xfrm>
                <a:off x="4021156" y="5068753"/>
                <a:ext cx="792314" cy="612000"/>
              </a:xfrm>
              <a:prstGeom prst="rect">
                <a:avLst/>
              </a:prstGeom>
            </p:spPr>
          </p:pic>
        </p:grpSp>
      </p:grpSp>
      <p:pic>
        <p:nvPicPr>
          <p:cNvPr id="4" name="Inhaltsplatzhalter 27">
            <a:extLst>
              <a:ext uri="{FF2B5EF4-FFF2-40B4-BE49-F238E27FC236}">
                <a16:creationId xmlns:a16="http://schemas.microsoft.com/office/drawing/2014/main" id="{EC90738C-1471-6120-E33C-E2B962A2DC7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36889" y="1939161"/>
            <a:ext cx="2365675" cy="140335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7C7CCDD-9846-4BE8-2559-B748C9B4EF7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7864" t="28543" r="44167" b="31980"/>
          <a:stretch>
            <a:fillRect/>
          </a:stretch>
        </p:blipFill>
        <p:spPr>
          <a:xfrm>
            <a:off x="10312402" y="2787540"/>
            <a:ext cx="1301369" cy="1033206"/>
          </a:xfrm>
          <a:prstGeom prst="rect">
            <a:avLst/>
          </a:prstGeom>
        </p:spPr>
      </p:pic>
      <p:pic>
        <p:nvPicPr>
          <p:cNvPr id="7" name="Bildplatzhalter 49">
            <a:extLst>
              <a:ext uri="{FF2B5EF4-FFF2-40B4-BE49-F238E27FC236}">
                <a16:creationId xmlns:a16="http://schemas.microsoft.com/office/drawing/2014/main" id="{5A7591D1-3DDB-6DCE-CFAD-F5CA1ECAABCD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12402" y="1942090"/>
            <a:ext cx="1301370" cy="849670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A31B140D-496D-0C5B-0629-C1B3EB3B9D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180" y="3285229"/>
            <a:ext cx="2066682" cy="53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ußzeilenplatzhalter 18">
            <a:extLst>
              <a:ext uri="{FF2B5EF4-FFF2-40B4-BE49-F238E27FC236}">
                <a16:creationId xmlns:a16="http://schemas.microsoft.com/office/drawing/2014/main" id="{71345B31-F2E0-A647-6B7D-8EE9539117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0524" y="6544487"/>
            <a:ext cx="11040533" cy="260775"/>
          </a:xfrm>
        </p:spPr>
        <p:txBody>
          <a:bodyPr/>
          <a:lstStyle/>
          <a:p>
            <a:r>
              <a:rPr lang="de-DE" b="1" dirty="0"/>
              <a:t>Gabrielle Thomas, Discover </a:t>
            </a:r>
            <a:r>
              <a:rPr lang="de-DE" b="1" dirty="0" err="1"/>
              <a:t>your</a:t>
            </a:r>
            <a:r>
              <a:rPr lang="de-DE" b="1" dirty="0"/>
              <a:t> </a:t>
            </a:r>
            <a:r>
              <a:rPr lang="de-DE" b="1" dirty="0" err="1"/>
              <a:t>career</a:t>
            </a:r>
            <a:r>
              <a:rPr lang="de-DE" b="1" dirty="0"/>
              <a:t> in </a:t>
            </a:r>
            <a:r>
              <a:rPr lang="de-DE" b="1" dirty="0" err="1"/>
              <a:t>photonics</a:t>
            </a:r>
            <a:r>
              <a:rPr lang="de-DE" b="1" dirty="0"/>
              <a:t> – Focus on </a:t>
            </a:r>
            <a:r>
              <a:rPr lang="de-DE" b="1" dirty="0" err="1"/>
              <a:t>how</a:t>
            </a:r>
            <a:r>
              <a:rPr lang="de-DE" b="1" dirty="0"/>
              <a:t> to </a:t>
            </a:r>
            <a:r>
              <a:rPr lang="de-DE" b="1" dirty="0" err="1"/>
              <a:t>setup</a:t>
            </a:r>
            <a:r>
              <a:rPr lang="de-DE" b="1" dirty="0"/>
              <a:t> </a:t>
            </a:r>
            <a:r>
              <a:rPr lang="de-DE" b="1" dirty="0" err="1"/>
              <a:t>your</a:t>
            </a:r>
            <a:r>
              <a:rPr lang="de-DE" b="1" dirty="0"/>
              <a:t> CV and </a:t>
            </a:r>
            <a:r>
              <a:rPr lang="de-DE" b="1" dirty="0" err="1"/>
              <a:t>how</a:t>
            </a:r>
            <a:r>
              <a:rPr lang="de-DE" b="1" dirty="0"/>
              <a:t> to do a </a:t>
            </a:r>
            <a:r>
              <a:rPr lang="de-DE" b="1" dirty="0" err="1"/>
              <a:t>job</a:t>
            </a:r>
            <a:r>
              <a:rPr lang="de-DE" b="1" dirty="0"/>
              <a:t> interview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987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ußzeilenplatzhalter 18"/>
          <p:cNvSpPr>
            <a:spLocks noGrp="1"/>
          </p:cNvSpPr>
          <p:nvPr>
            <p:ph type="ftr" sz="quarter" idx="10"/>
          </p:nvPr>
        </p:nvSpPr>
        <p:spPr>
          <a:xfrm>
            <a:off x="575734" y="6497485"/>
            <a:ext cx="11040533" cy="260775"/>
          </a:xfrm>
        </p:spPr>
        <p:txBody>
          <a:bodyPr/>
          <a:lstStyle/>
          <a:p>
            <a:r>
              <a:rPr lang="de-DE" b="1" dirty="0"/>
              <a:t>Gabrielle Thomas, Discover </a:t>
            </a:r>
            <a:r>
              <a:rPr lang="de-DE" b="1" dirty="0" err="1"/>
              <a:t>your</a:t>
            </a:r>
            <a:r>
              <a:rPr lang="de-DE" b="1" dirty="0"/>
              <a:t> </a:t>
            </a:r>
            <a:r>
              <a:rPr lang="de-DE" b="1" dirty="0" err="1"/>
              <a:t>career</a:t>
            </a:r>
            <a:r>
              <a:rPr lang="de-DE" b="1" dirty="0"/>
              <a:t> in </a:t>
            </a:r>
            <a:r>
              <a:rPr lang="de-DE" b="1" dirty="0" err="1"/>
              <a:t>photonics</a:t>
            </a:r>
            <a:r>
              <a:rPr lang="de-DE" b="1" dirty="0"/>
              <a:t> – Focus on </a:t>
            </a:r>
            <a:r>
              <a:rPr lang="de-DE" b="1" dirty="0" err="1"/>
              <a:t>how</a:t>
            </a:r>
            <a:r>
              <a:rPr lang="de-DE" b="1" dirty="0"/>
              <a:t> to </a:t>
            </a:r>
            <a:r>
              <a:rPr lang="de-DE" b="1" dirty="0" err="1"/>
              <a:t>setup</a:t>
            </a:r>
            <a:r>
              <a:rPr lang="de-DE" b="1" dirty="0"/>
              <a:t> </a:t>
            </a:r>
            <a:r>
              <a:rPr lang="de-DE" b="1" dirty="0" err="1"/>
              <a:t>your</a:t>
            </a:r>
            <a:r>
              <a:rPr lang="de-DE" b="1" dirty="0"/>
              <a:t> CV and </a:t>
            </a:r>
            <a:r>
              <a:rPr lang="de-DE" b="1" dirty="0" err="1"/>
              <a:t>how</a:t>
            </a:r>
            <a:r>
              <a:rPr lang="de-DE" b="1" dirty="0"/>
              <a:t> to do a </a:t>
            </a:r>
            <a:r>
              <a:rPr lang="de-DE" b="1" dirty="0" err="1"/>
              <a:t>job</a:t>
            </a:r>
            <a:r>
              <a:rPr lang="de-DE" b="1" dirty="0"/>
              <a:t> interview</a:t>
            </a:r>
            <a:endParaRPr lang="en-US" dirty="0"/>
          </a:p>
        </p:txBody>
      </p:sp>
      <p:sp>
        <p:nvSpPr>
          <p:cNvPr id="20" name="Inhaltsplatzhalter 19"/>
          <p:cNvSpPr>
            <a:spLocks noGrp="1"/>
          </p:cNvSpPr>
          <p:nvPr>
            <p:ph sz="quarter" idx="33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Ultrastable</a:t>
            </a:r>
            <a:r>
              <a:rPr lang="en-US" dirty="0"/>
              <a:t> Lasers</a:t>
            </a:r>
          </a:p>
        </p:txBody>
      </p:sp>
      <p:sp>
        <p:nvSpPr>
          <p:cNvPr id="17" name="Inhaltsplatzhalter 16"/>
          <p:cNvSpPr>
            <a:spLocks noGrp="1"/>
          </p:cNvSpPr>
          <p:nvPr>
            <p:ph sz="quarter" idx="29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Optical Frequency Combs &amp; Microwaves</a:t>
            </a:r>
          </a:p>
        </p:txBody>
      </p:sp>
      <p:sp>
        <p:nvSpPr>
          <p:cNvPr id="14" name="Inhaltsplatzhalter 13"/>
          <p:cNvSpPr>
            <a:spLocks noGrp="1"/>
          </p:cNvSpPr>
          <p:nvPr>
            <p:ph sz="quarter" idx="26"/>
          </p:nvPr>
        </p:nvSpPr>
        <p:spPr>
          <a:xfrm>
            <a:off x="537631" y="1604433"/>
            <a:ext cx="3434293" cy="334728"/>
          </a:xfrm>
        </p:spPr>
        <p:txBody>
          <a:bodyPr>
            <a:noAutofit/>
          </a:bodyPr>
          <a:lstStyle/>
          <a:p>
            <a:r>
              <a:rPr lang="en-US" dirty="0"/>
              <a:t>Quantum Laser Systems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Products </a:t>
            </a:r>
            <a:r>
              <a:rPr lang="de-DE" dirty="0" err="1"/>
              <a:t>and</a:t>
            </a:r>
            <a:r>
              <a:rPr lang="de-DE" dirty="0"/>
              <a:t> Technology</a:t>
            </a:r>
            <a:endParaRPr lang="en-US" dirty="0"/>
          </a:p>
        </p:txBody>
      </p:sp>
      <p:sp>
        <p:nvSpPr>
          <p:cNvPr id="21" name="Inhaltsplatzhalter 20"/>
          <p:cNvSpPr>
            <a:spLocks noGrp="1"/>
          </p:cNvSpPr>
          <p:nvPr>
            <p:ph sz="quarter" idx="37"/>
          </p:nvPr>
        </p:nvSpPr>
        <p:spPr/>
        <p:txBody>
          <a:bodyPr>
            <a:normAutofit fontScale="25000" lnSpcReduction="20000"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de-DE" dirty="0"/>
              <a:t>Timing Solutions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de-DE" dirty="0"/>
              <a:t>ASOPS  Systems</a:t>
            </a:r>
          </a:p>
          <a:p>
            <a:pPr>
              <a:lnSpc>
                <a:spcPct val="110000"/>
              </a:lnSpc>
            </a:pPr>
            <a:r>
              <a:rPr lang="en-US" sz="5600" noProof="0" dirty="0"/>
              <a:t>Solutions for Space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de-DE" dirty="0"/>
              <a:t>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3" name="Inhaltsplatzhalter 22"/>
          <p:cNvSpPr>
            <a:spLocks noGrp="1"/>
          </p:cNvSpPr>
          <p:nvPr>
            <p:ph sz="quarter" idx="38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Terahertz</a:t>
            </a:r>
            <a:r>
              <a:rPr lang="de-DE" dirty="0"/>
              <a:t> Solutions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9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fs</a:t>
            </a:r>
            <a:r>
              <a:rPr lang="de-DE" dirty="0"/>
              <a:t> Fiber Lasers</a:t>
            </a:r>
            <a:endParaRPr lang="en-US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Precision in Photonics. Together we shape a sustainable future.</a:t>
            </a:r>
          </a:p>
          <a:p>
            <a:endParaRPr lang="de-DE" dirty="0"/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4A810AAB-2F8C-42B5-868A-96137F1B411F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1908" y="1940984"/>
            <a:ext cx="3360000" cy="1871133"/>
          </a:xfrm>
        </p:spPr>
      </p:pic>
      <p:pic>
        <p:nvPicPr>
          <p:cNvPr id="16" name="Bildplatzhalter 15">
            <a:extLst>
              <a:ext uri="{FF2B5EF4-FFF2-40B4-BE49-F238E27FC236}">
                <a16:creationId xmlns:a16="http://schemas.microsoft.com/office/drawing/2014/main" id="{5A17C476-B2AC-4944-B4B9-3A6FB08530FD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8858" y="1931143"/>
            <a:ext cx="3360000" cy="1871133"/>
          </a:xfrm>
        </p:spPr>
      </p:pic>
      <p:pic>
        <p:nvPicPr>
          <p:cNvPr id="30" name="Inhaltsplatzhalter 29">
            <a:extLst>
              <a:ext uri="{FF2B5EF4-FFF2-40B4-BE49-F238E27FC236}">
                <a16:creationId xmlns:a16="http://schemas.microsoft.com/office/drawing/2014/main" id="{4E5AA021-ADFE-491E-B116-91635FADB1F6}"/>
              </a:ext>
            </a:extLst>
          </p:cNvPr>
          <p:cNvPicPr>
            <a:picLocks noGrp="1" noChangeAspect="1"/>
          </p:cNvPicPr>
          <p:nvPr>
            <p:ph sz="quarter" idx="30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1208" y="4438650"/>
            <a:ext cx="3352799" cy="1861903"/>
          </a:xfrm>
        </p:spPr>
      </p:pic>
      <p:pic>
        <p:nvPicPr>
          <p:cNvPr id="34" name="Inhaltsplatzhalter 33">
            <a:extLst>
              <a:ext uri="{FF2B5EF4-FFF2-40B4-BE49-F238E27FC236}">
                <a16:creationId xmlns:a16="http://schemas.microsoft.com/office/drawing/2014/main" id="{FEE09596-403A-429D-9077-AA2C282E5D1D}"/>
              </a:ext>
            </a:extLst>
          </p:cNvPr>
          <p:cNvPicPr>
            <a:picLocks noGrp="1" noChangeAspect="1"/>
          </p:cNvPicPr>
          <p:nvPr>
            <p:ph sz="quarter" idx="27"/>
          </p:nvPr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721" y="1944687"/>
            <a:ext cx="3362237" cy="1863725"/>
          </a:xfrm>
        </p:spPr>
      </p:pic>
      <p:pic>
        <p:nvPicPr>
          <p:cNvPr id="40" name="Inhaltsplatzhalter 39">
            <a:extLst>
              <a:ext uri="{FF2B5EF4-FFF2-40B4-BE49-F238E27FC236}">
                <a16:creationId xmlns:a16="http://schemas.microsoft.com/office/drawing/2014/main" id="{408278EC-09A8-4E9E-998A-4D542847C46A}"/>
              </a:ext>
            </a:extLst>
          </p:cNvPr>
          <p:cNvPicPr>
            <a:picLocks noGrp="1" noChangeAspect="1"/>
          </p:cNvPicPr>
          <p:nvPr>
            <p:ph sz="quarter" idx="24"/>
          </p:nvPr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262" y="4438650"/>
            <a:ext cx="3362237" cy="1861903"/>
          </a:xfrm>
        </p:spPr>
      </p:pic>
      <p:pic>
        <p:nvPicPr>
          <p:cNvPr id="44" name="Bildplatzhalter 43">
            <a:extLst>
              <a:ext uri="{FF2B5EF4-FFF2-40B4-BE49-F238E27FC236}">
                <a16:creationId xmlns:a16="http://schemas.microsoft.com/office/drawing/2014/main" id="{D92E09A3-923B-4799-AEF6-AF143D4C8B41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16634" y="4429420"/>
            <a:ext cx="3360000" cy="1871133"/>
          </a:xfrm>
        </p:spPr>
      </p:pic>
    </p:spTree>
    <p:extLst>
      <p:ext uri="{BB962C8B-B14F-4D97-AF65-F5344CB8AC3E}">
        <p14:creationId xmlns:p14="http://schemas.microsoft.com/office/powerpoint/2010/main" val="3790502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80BE0-494E-6EC7-5FF1-B0210C0CC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How to </a:t>
            </a:r>
            <a:r>
              <a:rPr lang="de-DE" dirty="0" err="1"/>
              <a:t>Communicate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Technical Background to Industry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7003E1-6D6F-D412-D6E7-F02CDB7E9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5734" y="1452959"/>
            <a:ext cx="5281084" cy="4705351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noProof="0" dirty="0"/>
              <a:t>Recruiter has limited time to read the CV</a:t>
            </a:r>
          </a:p>
          <a:p>
            <a:pPr marL="766222" lvl="1" indent="-285750"/>
            <a:r>
              <a:rPr lang="en-US" sz="1800" noProof="0" dirty="0"/>
              <a:t>Precise but short is better</a:t>
            </a:r>
          </a:p>
          <a:p>
            <a:pPr marL="766222" lvl="1" indent="-285750"/>
            <a:r>
              <a:rPr lang="en-US" sz="1800" noProof="0" dirty="0"/>
              <a:t>Most important skills, experiences, and aspects should jump out of the page</a:t>
            </a:r>
          </a:p>
          <a:p>
            <a:pPr marL="766222" lvl="1" indent="-285750"/>
            <a:r>
              <a:rPr lang="en-US" sz="1800" noProof="0" dirty="0"/>
              <a:t>Clarity and structure are important, not so much text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noProof="0" dirty="0"/>
              <a:t>Include current role / employment situation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noProof="0" dirty="0"/>
              <a:t>Don‘t be afraid to include breaks in your career, make the CV seamless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noProof="0" dirty="0"/>
              <a:t>Different countries have different standards when it comes to photos on CVs – check what is relevant for you</a:t>
            </a:r>
          </a:p>
        </p:txBody>
      </p:sp>
      <p:pic>
        <p:nvPicPr>
          <p:cNvPr id="8" name="Content Placeholder 7" descr="Checklist RTL">
            <a:extLst>
              <a:ext uri="{FF2B5EF4-FFF2-40B4-BE49-F238E27FC236}">
                <a16:creationId xmlns:a16="http://schemas.microsoft.com/office/drawing/2014/main" id="{78BC244E-7307-1120-53BC-56AF4A2455E6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70475" y="1427068"/>
            <a:ext cx="4533332" cy="4533332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35DE481-22AB-EB34-9CA4-79FC077F05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CV</a:t>
            </a:r>
          </a:p>
        </p:txBody>
      </p:sp>
      <p:sp>
        <p:nvSpPr>
          <p:cNvPr id="9" name="Fußzeilenplatzhalter 18">
            <a:extLst>
              <a:ext uri="{FF2B5EF4-FFF2-40B4-BE49-F238E27FC236}">
                <a16:creationId xmlns:a16="http://schemas.microsoft.com/office/drawing/2014/main" id="{82C227E9-2981-B774-C477-93F79BE701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5734" y="6557765"/>
            <a:ext cx="11040533" cy="260775"/>
          </a:xfrm>
        </p:spPr>
        <p:txBody>
          <a:bodyPr/>
          <a:lstStyle/>
          <a:p>
            <a:r>
              <a:rPr lang="de-DE" b="1" dirty="0"/>
              <a:t>Gabrielle Thomas, Discover </a:t>
            </a:r>
            <a:r>
              <a:rPr lang="de-DE" b="1" dirty="0" err="1"/>
              <a:t>your</a:t>
            </a:r>
            <a:r>
              <a:rPr lang="de-DE" b="1" dirty="0"/>
              <a:t> </a:t>
            </a:r>
            <a:r>
              <a:rPr lang="de-DE" b="1" dirty="0" err="1"/>
              <a:t>career</a:t>
            </a:r>
            <a:r>
              <a:rPr lang="de-DE" b="1" dirty="0"/>
              <a:t> in </a:t>
            </a:r>
            <a:r>
              <a:rPr lang="de-DE" b="1" dirty="0" err="1"/>
              <a:t>photonics</a:t>
            </a:r>
            <a:r>
              <a:rPr lang="de-DE" b="1" dirty="0"/>
              <a:t> – Focus on </a:t>
            </a:r>
            <a:r>
              <a:rPr lang="de-DE" b="1" dirty="0" err="1"/>
              <a:t>how</a:t>
            </a:r>
            <a:r>
              <a:rPr lang="de-DE" b="1" dirty="0"/>
              <a:t> to </a:t>
            </a:r>
            <a:r>
              <a:rPr lang="de-DE" b="1" dirty="0" err="1"/>
              <a:t>setup</a:t>
            </a:r>
            <a:r>
              <a:rPr lang="de-DE" b="1" dirty="0"/>
              <a:t> </a:t>
            </a:r>
            <a:r>
              <a:rPr lang="de-DE" b="1" dirty="0" err="1"/>
              <a:t>your</a:t>
            </a:r>
            <a:r>
              <a:rPr lang="de-DE" b="1" dirty="0"/>
              <a:t> CV and </a:t>
            </a:r>
            <a:r>
              <a:rPr lang="de-DE" b="1" dirty="0" err="1"/>
              <a:t>how</a:t>
            </a:r>
            <a:r>
              <a:rPr lang="de-DE" b="1" dirty="0"/>
              <a:t> to do a </a:t>
            </a:r>
            <a:r>
              <a:rPr lang="de-DE" b="1" dirty="0" err="1"/>
              <a:t>job</a:t>
            </a:r>
            <a:r>
              <a:rPr lang="de-DE" b="1" dirty="0"/>
              <a:t> interview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360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3EF72-4289-B812-AB07-DDE3F576C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AA44D-7D64-D7BC-8143-0653DF669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How to </a:t>
            </a:r>
            <a:r>
              <a:rPr lang="de-DE" dirty="0" err="1"/>
              <a:t>Communicate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Technical Background to Industry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4105E-4FD4-6766-6505-C1BEA9BCE4A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5734" y="1604434"/>
            <a:ext cx="5520266" cy="4705351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noProof="0" dirty="0"/>
              <a:t>Pre-interview: inform yourself about the format (but usually the recruiter will tell you this beforehand)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noProof="0" dirty="0"/>
              <a:t>Important to show your relevance to the role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noProof="0" dirty="0"/>
              <a:t>Prepare to say a little something about yourself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noProof="0" dirty="0"/>
              <a:t>Consider a situation or project that you were involved in, and what your impact was </a:t>
            </a:r>
          </a:p>
          <a:p>
            <a:pPr marL="766222" lvl="1" indent="-285750"/>
            <a:r>
              <a:rPr lang="en-US" sz="1800" dirty="0"/>
              <a:t>STAR Method: Situation, Task, Action, Result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noProof="0" dirty="0"/>
              <a:t>Prepare some questions that are important to you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noProof="0" dirty="0"/>
              <a:t>Show interest in the employer and the position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noProof="0" dirty="0"/>
              <a:t>It </a:t>
            </a:r>
            <a:r>
              <a:rPr lang="en-US" sz="1800" noProof="0"/>
              <a:t>is usually </a:t>
            </a:r>
            <a:r>
              <a:rPr lang="en-US" sz="1800" noProof="0" dirty="0"/>
              <a:t>obvious to the interviewer if you are unprepared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294CC37-B2A1-053D-99BF-F169EA9ECA13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878" y="1944303"/>
            <a:ext cx="5552764" cy="369610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245E3B0-C5BD-1E8E-C3A1-8F72474984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interview</a:t>
            </a:r>
          </a:p>
        </p:txBody>
      </p:sp>
      <p:sp>
        <p:nvSpPr>
          <p:cNvPr id="9" name="Fußzeilenplatzhalter 18">
            <a:extLst>
              <a:ext uri="{FF2B5EF4-FFF2-40B4-BE49-F238E27FC236}">
                <a16:creationId xmlns:a16="http://schemas.microsoft.com/office/drawing/2014/main" id="{B00C05A0-05E9-2102-9CD3-661A496A94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5732" y="6479831"/>
            <a:ext cx="11040533" cy="260775"/>
          </a:xfrm>
        </p:spPr>
        <p:txBody>
          <a:bodyPr/>
          <a:lstStyle/>
          <a:p>
            <a:r>
              <a:rPr lang="de-DE" b="1" dirty="0"/>
              <a:t>Gabrielle Thomas, Discover </a:t>
            </a:r>
            <a:r>
              <a:rPr lang="de-DE" b="1" dirty="0" err="1"/>
              <a:t>your</a:t>
            </a:r>
            <a:r>
              <a:rPr lang="de-DE" b="1" dirty="0"/>
              <a:t> </a:t>
            </a:r>
            <a:r>
              <a:rPr lang="de-DE" b="1" dirty="0" err="1"/>
              <a:t>career</a:t>
            </a:r>
            <a:r>
              <a:rPr lang="de-DE" b="1" dirty="0"/>
              <a:t> in </a:t>
            </a:r>
            <a:r>
              <a:rPr lang="de-DE" b="1" dirty="0" err="1"/>
              <a:t>photonics</a:t>
            </a:r>
            <a:r>
              <a:rPr lang="de-DE" b="1" dirty="0"/>
              <a:t> – Focus on </a:t>
            </a:r>
            <a:r>
              <a:rPr lang="de-DE" b="1" dirty="0" err="1"/>
              <a:t>how</a:t>
            </a:r>
            <a:r>
              <a:rPr lang="de-DE" b="1" dirty="0"/>
              <a:t> to </a:t>
            </a:r>
            <a:r>
              <a:rPr lang="de-DE" b="1" dirty="0" err="1"/>
              <a:t>setup</a:t>
            </a:r>
            <a:r>
              <a:rPr lang="de-DE" b="1" dirty="0"/>
              <a:t> </a:t>
            </a:r>
            <a:r>
              <a:rPr lang="de-DE" b="1" dirty="0" err="1"/>
              <a:t>your</a:t>
            </a:r>
            <a:r>
              <a:rPr lang="de-DE" b="1" dirty="0"/>
              <a:t> CV and </a:t>
            </a:r>
            <a:r>
              <a:rPr lang="de-DE" b="1" dirty="0" err="1"/>
              <a:t>how</a:t>
            </a:r>
            <a:r>
              <a:rPr lang="de-DE" b="1" dirty="0"/>
              <a:t> to do a </a:t>
            </a:r>
            <a:r>
              <a:rPr lang="de-DE" b="1" dirty="0" err="1"/>
              <a:t>job</a:t>
            </a:r>
            <a:r>
              <a:rPr lang="de-DE" b="1" dirty="0"/>
              <a:t> interview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849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FDC8C-C464-5DB4-8EBF-FEF81BADA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C12C2-D095-FA80-814B-A39A39CAD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How to </a:t>
            </a:r>
            <a:r>
              <a:rPr lang="de-DE" dirty="0" err="1"/>
              <a:t>Communicate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Technical Background to Industry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1D0DBD-ADB0-BCE2-B739-91E0D21CCC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/>
              <a:t>Application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at Menlo</a:t>
            </a:r>
          </a:p>
        </p:txBody>
      </p:sp>
      <p:pic>
        <p:nvPicPr>
          <p:cNvPr id="7" name="Grafik 4">
            <a:extLst>
              <a:ext uri="{FF2B5EF4-FFF2-40B4-BE49-F238E27FC236}">
                <a16:creationId xmlns:a16="http://schemas.microsoft.com/office/drawing/2014/main" id="{BDB3678B-1215-99F0-C34C-6E0307176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248" y="1363025"/>
            <a:ext cx="11547504" cy="4131950"/>
          </a:xfrm>
          <a:prstGeom prst="rect">
            <a:avLst/>
          </a:prstGeom>
        </p:spPr>
      </p:pic>
      <p:sp>
        <p:nvSpPr>
          <p:cNvPr id="8" name="Fußzeilenplatzhalter 18">
            <a:extLst>
              <a:ext uri="{FF2B5EF4-FFF2-40B4-BE49-F238E27FC236}">
                <a16:creationId xmlns:a16="http://schemas.microsoft.com/office/drawing/2014/main" id="{14651A11-6C42-29B9-05BC-DB9E617927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6792" y="6461919"/>
            <a:ext cx="11039475" cy="261938"/>
          </a:xfrm>
        </p:spPr>
        <p:txBody>
          <a:bodyPr/>
          <a:lstStyle/>
          <a:p>
            <a:r>
              <a:rPr lang="de-DE" b="1" dirty="0"/>
              <a:t>Gabrielle Thomas, Discover </a:t>
            </a:r>
            <a:r>
              <a:rPr lang="de-DE" b="1" dirty="0" err="1"/>
              <a:t>your</a:t>
            </a:r>
            <a:r>
              <a:rPr lang="de-DE" b="1" dirty="0"/>
              <a:t> </a:t>
            </a:r>
            <a:r>
              <a:rPr lang="de-DE" b="1" dirty="0" err="1"/>
              <a:t>career</a:t>
            </a:r>
            <a:r>
              <a:rPr lang="de-DE" b="1" dirty="0"/>
              <a:t> in </a:t>
            </a:r>
            <a:r>
              <a:rPr lang="de-DE" b="1" dirty="0" err="1"/>
              <a:t>photonics</a:t>
            </a:r>
            <a:r>
              <a:rPr lang="de-DE" b="1" dirty="0"/>
              <a:t> – Focus on </a:t>
            </a:r>
            <a:r>
              <a:rPr lang="de-DE" b="1" dirty="0" err="1"/>
              <a:t>how</a:t>
            </a:r>
            <a:r>
              <a:rPr lang="de-DE" b="1" dirty="0"/>
              <a:t> to </a:t>
            </a:r>
            <a:r>
              <a:rPr lang="de-DE" b="1" dirty="0" err="1"/>
              <a:t>setup</a:t>
            </a:r>
            <a:r>
              <a:rPr lang="de-DE" b="1" dirty="0"/>
              <a:t> </a:t>
            </a:r>
            <a:r>
              <a:rPr lang="de-DE" b="1" dirty="0" err="1"/>
              <a:t>your</a:t>
            </a:r>
            <a:r>
              <a:rPr lang="de-DE" b="1" dirty="0"/>
              <a:t> CV and </a:t>
            </a:r>
            <a:r>
              <a:rPr lang="de-DE" b="1" dirty="0" err="1"/>
              <a:t>how</a:t>
            </a:r>
            <a:r>
              <a:rPr lang="de-DE" b="1" dirty="0"/>
              <a:t> to do a </a:t>
            </a:r>
            <a:r>
              <a:rPr lang="de-DE" b="1" dirty="0" err="1"/>
              <a:t>job</a:t>
            </a:r>
            <a:r>
              <a:rPr lang="de-DE" b="1" dirty="0"/>
              <a:t> interview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835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8F9FA-8384-CDDF-4C7F-07D434E38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F5627-B17F-3253-E0DD-6B71033A6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How to </a:t>
            </a:r>
            <a:r>
              <a:rPr lang="de-DE" dirty="0" err="1"/>
              <a:t>Communicate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Technical Background to Industry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405DB7-1502-8476-B3DA-8A37625E23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5734" y="1604434"/>
            <a:ext cx="5520266" cy="4705351"/>
          </a:xfrm>
        </p:spPr>
        <p:txBody>
          <a:bodyPr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800" noProof="0" dirty="0"/>
              <a:t>Don’t be afraid to apply, even if you think you don’t meet 100% of requirements</a:t>
            </a:r>
          </a:p>
          <a:p>
            <a:pPr marL="766222" lvl="1" indent="-285750">
              <a:spcAft>
                <a:spcPts val="600"/>
              </a:spcAft>
            </a:pPr>
            <a:r>
              <a:rPr lang="en-US" sz="1800" noProof="0" dirty="0"/>
              <a:t>Take chances!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800" noProof="0" dirty="0"/>
              <a:t>Think of the interview as an opportunity for both sides to get to know each other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800" noProof="0" dirty="0"/>
              <a:t>Decisions don’t have to be “forever” decisions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Ask for advice from as many people as possible</a:t>
            </a:r>
            <a:endParaRPr lang="en-US" sz="1800" noProof="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You have a lot to offer!</a:t>
            </a:r>
            <a:endParaRPr lang="en-US" sz="1800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CC2295-48D9-E8CE-ED2B-DCA97C56A1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Final </a:t>
            </a:r>
            <a:r>
              <a:rPr lang="de-DE" dirty="0" err="1"/>
              <a:t>thoughts</a:t>
            </a:r>
            <a:r>
              <a:rPr lang="de-DE" dirty="0"/>
              <a:t> / </a:t>
            </a:r>
            <a:r>
              <a:rPr lang="de-DE" dirty="0" err="1"/>
              <a:t>advice</a:t>
            </a:r>
            <a:endParaRPr lang="de-DE" dirty="0"/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088E3881-9F59-7303-60BF-CD8CA1EF50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99012" y="4722137"/>
            <a:ext cx="2737910" cy="15233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9005AC-19D8-D3CA-936C-99EDCBC0ACD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017" y="708662"/>
            <a:ext cx="2849709" cy="42605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5DFF54-5E78-63BC-B25E-8DBA7265CDA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473" y="1119549"/>
            <a:ext cx="2451798" cy="3677697"/>
          </a:xfrm>
          <a:prstGeom prst="rect">
            <a:avLst/>
          </a:prstGeom>
        </p:spPr>
      </p:pic>
      <p:sp>
        <p:nvSpPr>
          <p:cNvPr id="10" name="Fußzeilenplatzhalter 18">
            <a:extLst>
              <a:ext uri="{FF2B5EF4-FFF2-40B4-BE49-F238E27FC236}">
                <a16:creationId xmlns:a16="http://schemas.microsoft.com/office/drawing/2014/main" id="{89B64B0D-1D40-0F7B-FCB8-F17AD8C1C3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5734" y="6417457"/>
            <a:ext cx="11040533" cy="260775"/>
          </a:xfrm>
        </p:spPr>
        <p:txBody>
          <a:bodyPr/>
          <a:lstStyle/>
          <a:p>
            <a:r>
              <a:rPr lang="de-DE" b="1" dirty="0"/>
              <a:t>Gabrielle Thomas, Discover </a:t>
            </a:r>
            <a:r>
              <a:rPr lang="de-DE" b="1" dirty="0" err="1"/>
              <a:t>your</a:t>
            </a:r>
            <a:r>
              <a:rPr lang="de-DE" b="1" dirty="0"/>
              <a:t> </a:t>
            </a:r>
            <a:r>
              <a:rPr lang="de-DE" b="1" dirty="0" err="1"/>
              <a:t>career</a:t>
            </a:r>
            <a:r>
              <a:rPr lang="de-DE" b="1" dirty="0"/>
              <a:t> in </a:t>
            </a:r>
            <a:r>
              <a:rPr lang="de-DE" b="1" dirty="0" err="1"/>
              <a:t>photonics</a:t>
            </a:r>
            <a:r>
              <a:rPr lang="de-DE" b="1" dirty="0"/>
              <a:t> – Focus on </a:t>
            </a:r>
            <a:r>
              <a:rPr lang="de-DE" b="1" dirty="0" err="1"/>
              <a:t>how</a:t>
            </a:r>
            <a:r>
              <a:rPr lang="de-DE" b="1" dirty="0"/>
              <a:t> to </a:t>
            </a:r>
            <a:r>
              <a:rPr lang="de-DE" b="1" dirty="0" err="1"/>
              <a:t>setup</a:t>
            </a:r>
            <a:r>
              <a:rPr lang="de-DE" b="1" dirty="0"/>
              <a:t> </a:t>
            </a:r>
            <a:r>
              <a:rPr lang="de-DE" b="1" dirty="0" err="1"/>
              <a:t>your</a:t>
            </a:r>
            <a:r>
              <a:rPr lang="de-DE" b="1" dirty="0"/>
              <a:t> CV and </a:t>
            </a:r>
            <a:r>
              <a:rPr lang="de-DE" b="1" dirty="0" err="1"/>
              <a:t>how</a:t>
            </a:r>
            <a:r>
              <a:rPr lang="de-DE" b="1" dirty="0"/>
              <a:t> to do a </a:t>
            </a:r>
            <a:r>
              <a:rPr lang="de-DE" b="1" dirty="0" err="1"/>
              <a:t>job</a:t>
            </a:r>
            <a:r>
              <a:rPr lang="de-DE" b="1" dirty="0"/>
              <a:t> interview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918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platzhalter 2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Dr. Gabrielle Thomas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g.thomas@menlosystems.com</a:t>
            </a:r>
          </a:p>
        </p:txBody>
      </p:sp>
    </p:spTree>
    <p:extLst>
      <p:ext uri="{BB962C8B-B14F-4D97-AF65-F5344CB8AC3E}">
        <p14:creationId xmlns:p14="http://schemas.microsoft.com/office/powerpoint/2010/main" val="2706796013"/>
      </p:ext>
    </p:extLst>
  </p:cSld>
  <p:clrMapOvr>
    <a:masterClrMapping/>
  </p:clrMapOvr>
</p:sld>
</file>

<file path=ppt/theme/theme1.xml><?xml version="1.0" encoding="utf-8"?>
<a:theme xmlns:a="http://schemas.openxmlformats.org/drawingml/2006/main" name="MENLO SYSTEMS">
  <a:themeElements>
    <a:clrScheme name="Menlo_2021">
      <a:dk1>
        <a:srgbClr val="141414"/>
      </a:dk1>
      <a:lt1>
        <a:srgbClr val="FFFFFF"/>
      </a:lt1>
      <a:dk2>
        <a:srgbClr val="0069B4"/>
      </a:dk2>
      <a:lt2>
        <a:srgbClr val="FFFFFF"/>
      </a:lt2>
      <a:accent1>
        <a:srgbClr val="DD0B2F"/>
      </a:accent1>
      <a:accent2>
        <a:srgbClr val="F59C00"/>
      </a:accent2>
      <a:accent3>
        <a:srgbClr val="FFFF00"/>
      </a:accent3>
      <a:accent4>
        <a:srgbClr val="76B82A"/>
      </a:accent4>
      <a:accent5>
        <a:srgbClr val="16BAE7"/>
      </a:accent5>
      <a:accent6>
        <a:srgbClr val="0069B4"/>
      </a:accent6>
      <a:hlink>
        <a:srgbClr val="3F3F3F"/>
      </a:hlink>
      <a:folHlink>
        <a:srgbClr val="3F3F3F"/>
      </a:folHlink>
    </a:clrScheme>
    <a:fontScheme name="Menlo_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Coporate presentation in Bearbeitung" id="{AE28D15D-C97E-4E7B-9B9F-E0AD94A265BF}" vid="{C1159D87-293F-48F6-86EA-4F0C57F55AAC}"/>
    </a:ext>
  </a:extLst>
</a:theme>
</file>

<file path=ppt/theme/theme2.xml><?xml version="1.0" encoding="utf-8"?>
<a:theme xmlns:a="http://schemas.openxmlformats.org/drawingml/2006/main" name="Larissa">
  <a:themeElements>
    <a:clrScheme name="Menlo_2021">
      <a:dk1>
        <a:srgbClr val="141414"/>
      </a:dk1>
      <a:lt1>
        <a:srgbClr val="FFFFFF"/>
      </a:lt1>
      <a:dk2>
        <a:srgbClr val="0069B4"/>
      </a:dk2>
      <a:lt2>
        <a:srgbClr val="FFFFFF"/>
      </a:lt2>
      <a:accent1>
        <a:srgbClr val="DD0B2F"/>
      </a:accent1>
      <a:accent2>
        <a:srgbClr val="F59C00"/>
      </a:accent2>
      <a:accent3>
        <a:srgbClr val="FFFF00"/>
      </a:accent3>
      <a:accent4>
        <a:srgbClr val="76B82A"/>
      </a:accent4>
      <a:accent5>
        <a:srgbClr val="16BAE7"/>
      </a:accent5>
      <a:accent6>
        <a:srgbClr val="0069B4"/>
      </a:accent6>
      <a:hlink>
        <a:srgbClr val="3F3F3F"/>
      </a:hlink>
      <a:folHlink>
        <a:srgbClr val="3F3F3F"/>
      </a:folHlink>
    </a:clrScheme>
    <a:fontScheme name="Menlo_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2026_MEN-CD-Powerpoint-Corporate-Presentation</Template>
  <TotalTime>0</TotalTime>
  <Words>866</Words>
  <Application>Microsoft Office PowerPoint</Application>
  <PresentationFormat>Widescreen</PresentationFormat>
  <Paragraphs>101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Symbol</vt:lpstr>
      <vt:lpstr>Wingdings</vt:lpstr>
      <vt:lpstr>MENLO SYSTEMS</vt:lpstr>
      <vt:lpstr>How to Communicate Your Technical Background to Industry</vt:lpstr>
      <vt:lpstr>From Pioneers to Global Market Leader in Optical Frequency Combs</vt:lpstr>
      <vt:lpstr>Applications</vt:lpstr>
      <vt:lpstr>Products and Technology</vt:lpstr>
      <vt:lpstr>How to Communicate Your Technical Background to Industry</vt:lpstr>
      <vt:lpstr>How to Communicate Your Technical Background to Industry</vt:lpstr>
      <vt:lpstr>How to Communicate Your Technical Background to Industry</vt:lpstr>
      <vt:lpstr>How to Communicate Your Technical Background to Industry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Gabrielle Thomas</dc:creator>
  <cp:lastModifiedBy>Gabrielle Thomas</cp:lastModifiedBy>
  <cp:revision>9</cp:revision>
  <cp:lastPrinted>2023-12-11T12:25:27Z</cp:lastPrinted>
  <dcterms:created xsi:type="dcterms:W3CDTF">2026-09-17T14:04:06Z</dcterms:created>
  <dcterms:modified xsi:type="dcterms:W3CDTF">2026-09-26T12:00:40Z</dcterms:modified>
</cp:coreProperties>
</file>