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9" r:id="rId7"/>
    <p:sldId id="266" r:id="rId8"/>
    <p:sldId id="262" r:id="rId9"/>
    <p:sldId id="261" r:id="rId10"/>
    <p:sldId id="268" r:id="rId11"/>
    <p:sldId id="269" r:id="rId12"/>
    <p:sldId id="264" r:id="rId13"/>
    <p:sldId id="260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282828"/>
    <a:srgbClr val="FF4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98E8D-30B2-4A70-9CBA-01C6A43D826C}" v="10" dt="2026-09-30T16:03:29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m RAMA" userId="43a2d0da-0276-47ce-b57a-b9e16bb5e04e" providerId="ADAL" clId="{4C9A23EB-6AF0-414E-B78E-10EF00851882}"/>
    <pc:docChg chg="modSld">
      <pc:chgData name="Adem RAMA" userId="43a2d0da-0276-47ce-b57a-b9e16bb5e04e" providerId="ADAL" clId="{4C9A23EB-6AF0-414E-B78E-10EF00851882}" dt="2026-09-30T16:03:20.794" v="4"/>
      <pc:docMkLst>
        <pc:docMk/>
      </pc:docMkLst>
      <pc:sldChg chg="addSp modSp">
        <pc:chgData name="Adem RAMA" userId="43a2d0da-0276-47ce-b57a-b9e16bb5e04e" providerId="ADAL" clId="{4C9A23EB-6AF0-414E-B78E-10EF00851882}" dt="2026-09-30T16:03:20.794" v="4"/>
        <pc:sldMkLst>
          <pc:docMk/>
          <pc:sldMk cId="1250214942" sldId="264"/>
        </pc:sldMkLst>
        <pc:spChg chg="add mod">
          <ac:chgData name="Adem RAMA" userId="43a2d0da-0276-47ce-b57a-b9e16bb5e04e" providerId="ADAL" clId="{4C9A23EB-6AF0-414E-B78E-10EF00851882}" dt="2026-09-30T16:03:00.857" v="1"/>
          <ac:spMkLst>
            <pc:docMk/>
            <pc:sldMk cId="1250214942" sldId="264"/>
            <ac:spMk id="4" creationId="{B84272C7-AE67-62E1-9078-0F56601BAB50}"/>
          </ac:spMkLst>
        </pc:spChg>
        <pc:spChg chg="add mod">
          <ac:chgData name="Adem RAMA" userId="43a2d0da-0276-47ce-b57a-b9e16bb5e04e" providerId="ADAL" clId="{4C9A23EB-6AF0-414E-B78E-10EF00851882}" dt="2026-09-30T16:03:20.142" v="3"/>
          <ac:spMkLst>
            <pc:docMk/>
            <pc:sldMk cId="1250214942" sldId="264"/>
            <ac:spMk id="5" creationId="{DB77C54C-E318-98E4-1540-8447EB53DAB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2130B6-752A-DFB1-EB3B-9C99371496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EE7F5-C61E-D479-7FDF-0695F133DE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A308D-5720-47CF-89D8-0F850BB46E9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5CE476-046F-C8C1-9970-2518F75215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00B999-482E-90A0-060D-7429474FFE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9551B-E39E-4B77-8BD2-66A7FDDC6D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368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EE6CC-C0B6-4636-A82D-257A322F00EC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0B3EF-D220-45E1-81BE-520B7BDA68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14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0B3EF-D220-45E1-81BE-520B7BDA689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25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0B3EF-D220-45E1-81BE-520B7BDA68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99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0B3EF-D220-45E1-81BE-520B7BDA68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861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158F-879F-37F1-2691-1500A9C48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030583-99D3-0502-14CC-6173C743A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9FC6EA-6BE6-41C2-796E-5BAEFA10E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FB9DA-B33F-2596-9782-C4A61283A1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0B3EF-D220-45E1-81BE-520B7BDA689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88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7EA0D9-73AD-B257-D923-F6CC411D023E}"/>
              </a:ext>
            </a:extLst>
          </p:cNvPr>
          <p:cNvSpPr/>
          <p:nvPr userDrawn="1"/>
        </p:nvSpPr>
        <p:spPr>
          <a:xfrm>
            <a:off x="0" y="1"/>
            <a:ext cx="2935333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3399B6-CA7B-B2FE-9440-42AE01103E65}"/>
              </a:ext>
            </a:extLst>
          </p:cNvPr>
          <p:cNvSpPr/>
          <p:nvPr userDrawn="1"/>
        </p:nvSpPr>
        <p:spPr>
          <a:xfrm>
            <a:off x="-2196" y="-9240"/>
            <a:ext cx="2935334" cy="6858000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48000">
                <a:srgbClr val="282828">
                  <a:alpha val="79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0F284E20-1316-0D6D-F70F-1FBC175DF02A}"/>
              </a:ext>
            </a:extLst>
          </p:cNvPr>
          <p:cNvSpPr/>
          <p:nvPr userDrawn="1"/>
        </p:nvSpPr>
        <p:spPr>
          <a:xfrm flipV="1">
            <a:off x="2937529" y="-1"/>
            <a:ext cx="5675267" cy="6848763"/>
          </a:xfrm>
          <a:prstGeom prst="rtTriangle">
            <a:avLst/>
          </a:prstGeom>
          <a:solidFill>
            <a:srgbClr val="2828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86F047-6A42-C645-BAB8-68C662716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0219" y="1291005"/>
            <a:ext cx="5068504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endParaRPr lang="en-GB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A7D4AC0-67B4-A372-9F66-3E8FA9E10D23}"/>
              </a:ext>
            </a:extLst>
          </p:cNvPr>
          <p:cNvSpPr txBox="1">
            <a:spLocks/>
          </p:cNvSpPr>
          <p:nvPr userDrawn="1"/>
        </p:nvSpPr>
        <p:spPr>
          <a:xfrm>
            <a:off x="9050567" y="5955348"/>
            <a:ext cx="2294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BE" sz="1600" b="1" err="1">
                <a:solidFill>
                  <a:srgbClr val="282828"/>
                </a:solidFill>
              </a:rPr>
              <a:t>orionengineering.nl</a:t>
            </a:r>
            <a:endParaRPr lang="en-GB" sz="1600" b="1">
              <a:solidFill>
                <a:srgbClr val="282828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2762958-79A6-D3DA-0311-2537E92CF22D}"/>
              </a:ext>
            </a:extLst>
          </p:cNvPr>
          <p:cNvCxnSpPr/>
          <p:nvPr userDrawn="1"/>
        </p:nvCxnSpPr>
        <p:spPr>
          <a:xfrm>
            <a:off x="9153437" y="6320505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1D7E9BC5-6E72-4429-2DA4-731B9AA8D5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42" y="2852089"/>
            <a:ext cx="3290224" cy="8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75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A803465-B8D1-3745-EC80-D5B29B662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1" r="6991"/>
          <a:stretch/>
        </p:blipFill>
        <p:spPr>
          <a:xfrm>
            <a:off x="0" y="-9237"/>
            <a:ext cx="10515600" cy="6876474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A71615C-6F89-89EF-A689-23377FDCE0D3}"/>
              </a:ext>
            </a:extLst>
          </p:cNvPr>
          <p:cNvSpPr/>
          <p:nvPr userDrawn="1"/>
        </p:nvSpPr>
        <p:spPr>
          <a:xfrm flipH="1" flipV="1">
            <a:off x="5467913" y="-9237"/>
            <a:ext cx="3788754" cy="6848763"/>
          </a:xfrm>
          <a:prstGeom prst="rtTriangle">
            <a:avLst/>
          </a:prstGeom>
          <a:solidFill>
            <a:srgbClr val="2828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41F306-88DC-DFC5-E2D2-E016091621EE}"/>
              </a:ext>
            </a:extLst>
          </p:cNvPr>
          <p:cNvSpPr/>
          <p:nvPr userDrawn="1"/>
        </p:nvSpPr>
        <p:spPr>
          <a:xfrm>
            <a:off x="9256667" y="-9237"/>
            <a:ext cx="2935333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1CD5FF-03D5-9A96-D5DE-F5076BA8C916}"/>
              </a:ext>
            </a:extLst>
          </p:cNvPr>
          <p:cNvSpPr/>
          <p:nvPr userDrawn="1"/>
        </p:nvSpPr>
        <p:spPr>
          <a:xfrm>
            <a:off x="0" y="0"/>
            <a:ext cx="10844876" cy="6858000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33000">
                <a:srgbClr val="FF4A1A">
                  <a:alpha val="0"/>
                </a:srgbClr>
              </a:gs>
            </a:gsLst>
            <a:lin ang="19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7B260-B9A4-0D25-C315-25E8E94DD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2579" y="1060103"/>
            <a:ext cx="3547110" cy="2332385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rgbClr val="FF4A1A"/>
                </a:solidFill>
              </a:defRPr>
            </a:lvl1pPr>
          </a:lstStyle>
          <a:p>
            <a:r>
              <a:rPr lang="en-US" err="1"/>
              <a:t>Waarom</a:t>
            </a:r>
            <a:r>
              <a:rPr lang="en-US"/>
              <a:t> </a:t>
            </a:r>
            <a:r>
              <a:rPr lang="en-US" err="1"/>
              <a:t>Rebranden</a:t>
            </a:r>
            <a:r>
              <a:rPr lang="en-US"/>
              <a:t>?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7A4F71E-2BB5-D73B-2F55-FAC24358C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2125" y="3589338"/>
            <a:ext cx="3548063" cy="107473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9230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Two women working">
            <a:extLst>
              <a:ext uri="{FF2B5EF4-FFF2-40B4-BE49-F238E27FC236}">
                <a16:creationId xmlns:a16="http://schemas.microsoft.com/office/drawing/2014/main" id="{6A803465-B8D1-3745-EC80-D5B29B662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2771"/>
            <a:ext cx="10280073" cy="6855229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A71615C-6F89-89EF-A689-23377FDCE0D3}"/>
              </a:ext>
            </a:extLst>
          </p:cNvPr>
          <p:cNvSpPr/>
          <p:nvPr userDrawn="1"/>
        </p:nvSpPr>
        <p:spPr>
          <a:xfrm flipH="1" flipV="1">
            <a:off x="5467913" y="-9237"/>
            <a:ext cx="3788754" cy="6844376"/>
          </a:xfrm>
          <a:prstGeom prst="rtTriangle">
            <a:avLst/>
          </a:prstGeom>
          <a:solidFill>
            <a:srgbClr val="2828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41F306-88DC-DFC5-E2D2-E016091621EE}"/>
              </a:ext>
            </a:extLst>
          </p:cNvPr>
          <p:cNvSpPr/>
          <p:nvPr userDrawn="1"/>
        </p:nvSpPr>
        <p:spPr>
          <a:xfrm>
            <a:off x="9256667" y="-9237"/>
            <a:ext cx="2935333" cy="6867238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1CD5FF-03D5-9A96-D5DE-F5076BA8C916}"/>
              </a:ext>
            </a:extLst>
          </p:cNvPr>
          <p:cNvSpPr/>
          <p:nvPr userDrawn="1"/>
        </p:nvSpPr>
        <p:spPr>
          <a:xfrm>
            <a:off x="0" y="22861"/>
            <a:ext cx="10844876" cy="6844377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33000">
                <a:srgbClr val="FF4A1A">
                  <a:alpha val="0"/>
                </a:srgbClr>
              </a:gs>
            </a:gsLst>
            <a:lin ang="19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7B260-B9A4-0D25-C315-25E8E94DD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579" y="1060103"/>
            <a:ext cx="3547110" cy="2332385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rgbClr val="FF4A1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7A4F71E-2BB5-D73B-2F55-FAC24358C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2125" y="3589338"/>
            <a:ext cx="3548063" cy="107473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920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Old man in a factory">
            <a:extLst>
              <a:ext uri="{FF2B5EF4-FFF2-40B4-BE49-F238E27FC236}">
                <a16:creationId xmlns:a16="http://schemas.microsoft.com/office/drawing/2014/main" id="{6A803465-B8D1-3745-EC80-D5B29B662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964" b="965"/>
          <a:stretch/>
        </p:blipFill>
        <p:spPr>
          <a:xfrm>
            <a:off x="0" y="-9237"/>
            <a:ext cx="10515600" cy="6876474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A71615C-6F89-89EF-A689-23377FDCE0D3}"/>
              </a:ext>
            </a:extLst>
          </p:cNvPr>
          <p:cNvSpPr/>
          <p:nvPr userDrawn="1"/>
        </p:nvSpPr>
        <p:spPr>
          <a:xfrm flipH="1" flipV="1">
            <a:off x="5467913" y="-9237"/>
            <a:ext cx="3788754" cy="6848763"/>
          </a:xfrm>
          <a:prstGeom prst="rtTriangle">
            <a:avLst/>
          </a:prstGeom>
          <a:solidFill>
            <a:srgbClr val="2828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41F306-88DC-DFC5-E2D2-E016091621EE}"/>
              </a:ext>
            </a:extLst>
          </p:cNvPr>
          <p:cNvSpPr/>
          <p:nvPr userDrawn="1"/>
        </p:nvSpPr>
        <p:spPr>
          <a:xfrm>
            <a:off x="9256667" y="-9237"/>
            <a:ext cx="2935333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1CD5FF-03D5-9A96-D5DE-F5076BA8C916}"/>
              </a:ext>
            </a:extLst>
          </p:cNvPr>
          <p:cNvSpPr/>
          <p:nvPr userDrawn="1"/>
        </p:nvSpPr>
        <p:spPr>
          <a:xfrm>
            <a:off x="0" y="0"/>
            <a:ext cx="10844876" cy="6858000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33000">
                <a:srgbClr val="FF4A1A">
                  <a:alpha val="0"/>
                </a:srgbClr>
              </a:gs>
            </a:gsLst>
            <a:lin ang="19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7B260-B9A4-0D25-C315-25E8E94DD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579" y="1060103"/>
            <a:ext cx="3547110" cy="2332385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rgbClr val="FF4A1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7A4F71E-2BB5-D73B-2F55-FAC24358C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2125" y="3589338"/>
            <a:ext cx="3548063" cy="107473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295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afety professional in front of power plant">
            <a:extLst>
              <a:ext uri="{FF2B5EF4-FFF2-40B4-BE49-F238E27FC236}">
                <a16:creationId xmlns:a16="http://schemas.microsoft.com/office/drawing/2014/main" id="{6A803465-B8D1-3745-EC80-D5B29B662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" b="922"/>
          <a:stretch/>
        </p:blipFill>
        <p:spPr>
          <a:xfrm flipH="1">
            <a:off x="0" y="-9237"/>
            <a:ext cx="10572750" cy="6876474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A71615C-6F89-89EF-A689-23377FDCE0D3}"/>
              </a:ext>
            </a:extLst>
          </p:cNvPr>
          <p:cNvSpPr/>
          <p:nvPr userDrawn="1"/>
        </p:nvSpPr>
        <p:spPr>
          <a:xfrm flipH="1" flipV="1">
            <a:off x="5467913" y="-9237"/>
            <a:ext cx="3788754" cy="6844376"/>
          </a:xfrm>
          <a:prstGeom prst="rtTriangle">
            <a:avLst/>
          </a:prstGeom>
          <a:solidFill>
            <a:srgbClr val="2828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41F306-88DC-DFC5-E2D2-E016091621EE}"/>
              </a:ext>
            </a:extLst>
          </p:cNvPr>
          <p:cNvSpPr/>
          <p:nvPr userDrawn="1"/>
        </p:nvSpPr>
        <p:spPr>
          <a:xfrm>
            <a:off x="9256667" y="-9237"/>
            <a:ext cx="2935333" cy="6867238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1CD5FF-03D5-9A96-D5DE-F5076BA8C916}"/>
              </a:ext>
            </a:extLst>
          </p:cNvPr>
          <p:cNvSpPr/>
          <p:nvPr userDrawn="1"/>
        </p:nvSpPr>
        <p:spPr>
          <a:xfrm>
            <a:off x="0" y="-127924"/>
            <a:ext cx="9806940" cy="6995161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35000">
                <a:srgbClr val="FF4A1A">
                  <a:alpha val="0"/>
                </a:srgb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7B260-B9A4-0D25-C315-25E8E94DD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579" y="1060103"/>
            <a:ext cx="3547110" cy="2332385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rgbClr val="FF4A1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7A4F71E-2BB5-D73B-2F55-FAC24358C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2125" y="3589338"/>
            <a:ext cx="3548063" cy="107473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6572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DD115F-016F-B069-B4C5-00F191F23D1B}"/>
              </a:ext>
            </a:extLst>
          </p:cNvPr>
          <p:cNvSpPr/>
          <p:nvPr userDrawn="1"/>
        </p:nvSpPr>
        <p:spPr>
          <a:xfrm>
            <a:off x="0" y="6023295"/>
            <a:ext cx="12192000" cy="834705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3AFBDA-A639-90B4-D584-538B8375F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rgbClr val="28282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BCE6E-9BCD-6904-D89F-F285EB683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94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7E32D2-923F-14A9-109D-12174E04C6C3}"/>
              </a:ext>
            </a:extLst>
          </p:cNvPr>
          <p:cNvSpPr/>
          <p:nvPr userDrawn="1"/>
        </p:nvSpPr>
        <p:spPr>
          <a:xfrm>
            <a:off x="-9235" y="6032531"/>
            <a:ext cx="1635987" cy="83470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68000">
                <a:srgbClr val="282828">
                  <a:alpha val="31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B5A728A-A7ED-BC0B-91E1-D51A7FAA65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6" y="6221127"/>
            <a:ext cx="1635987" cy="410966"/>
          </a:xfrm>
          <a:prstGeom prst="rect">
            <a:avLst/>
          </a:prstGeom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87C373A8-7206-A70A-D9DB-D12D39B29CC0}"/>
              </a:ext>
            </a:extLst>
          </p:cNvPr>
          <p:cNvSpPr txBox="1">
            <a:spLocks/>
          </p:cNvSpPr>
          <p:nvPr userDrawn="1"/>
        </p:nvSpPr>
        <p:spPr>
          <a:xfrm>
            <a:off x="11363035" y="6260825"/>
            <a:ext cx="532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D7801CB-9E07-7B6F-0BAC-A0607FDB359F}"/>
              </a:ext>
            </a:extLst>
          </p:cNvPr>
          <p:cNvCxnSpPr/>
          <p:nvPr userDrawn="1"/>
        </p:nvCxnSpPr>
        <p:spPr>
          <a:xfrm>
            <a:off x="8324675" y="6626574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oter Placeholder 13">
            <a:extLst>
              <a:ext uri="{FF2B5EF4-FFF2-40B4-BE49-F238E27FC236}">
                <a16:creationId xmlns:a16="http://schemas.microsoft.com/office/drawing/2014/main" id="{33348A41-601C-0912-B360-9535F91F852F}"/>
              </a:ext>
            </a:extLst>
          </p:cNvPr>
          <p:cNvSpPr txBox="1">
            <a:spLocks/>
          </p:cNvSpPr>
          <p:nvPr userDrawn="1"/>
        </p:nvSpPr>
        <p:spPr>
          <a:xfrm>
            <a:off x="8238838" y="6262279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CAREERS IN TECH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401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E8F4F-02F5-7C2B-7887-0F939895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28282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16783-63C7-DA23-D80B-AB10F5325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6B799-CAAB-1F1C-D3A5-2A6D1EFF6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C133A-8725-0C93-6155-73ACA709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7DF2D-E615-C93C-180A-6B511180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CAREER IN TECH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4B1C7-9F28-8D8E-77AA-8AA91D16D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E147-FFF1-412F-986A-9597699C9FC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E03118-39D5-B0A9-E432-B4B9DFD52DEA}"/>
              </a:ext>
            </a:extLst>
          </p:cNvPr>
          <p:cNvSpPr/>
          <p:nvPr userDrawn="1"/>
        </p:nvSpPr>
        <p:spPr>
          <a:xfrm>
            <a:off x="0" y="6023295"/>
            <a:ext cx="12192000" cy="834705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CE11D84-771C-7668-C3AE-415E3E56E051}"/>
              </a:ext>
            </a:extLst>
          </p:cNvPr>
          <p:cNvSpPr txBox="1">
            <a:spLocks/>
          </p:cNvSpPr>
          <p:nvPr userDrawn="1"/>
        </p:nvSpPr>
        <p:spPr>
          <a:xfrm>
            <a:off x="11363035" y="6260825"/>
            <a:ext cx="532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EF6E49-00A1-65F0-5495-26B9264BD70D}"/>
              </a:ext>
            </a:extLst>
          </p:cNvPr>
          <p:cNvSpPr/>
          <p:nvPr userDrawn="1"/>
        </p:nvSpPr>
        <p:spPr>
          <a:xfrm>
            <a:off x="-9235" y="6032531"/>
            <a:ext cx="1635987" cy="83470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68000">
                <a:srgbClr val="282828">
                  <a:alpha val="31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F3CF9195-7D48-2000-B39E-18DBD1A1A3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6" y="6221127"/>
            <a:ext cx="1635987" cy="410966"/>
          </a:xfrm>
          <a:prstGeom prst="rect">
            <a:avLst/>
          </a:prstGeom>
        </p:spPr>
      </p:pic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4C7C0907-FE80-4FA4-A575-F6D4981D08D8}"/>
              </a:ext>
            </a:extLst>
          </p:cNvPr>
          <p:cNvSpPr txBox="1">
            <a:spLocks/>
          </p:cNvSpPr>
          <p:nvPr userDrawn="1"/>
        </p:nvSpPr>
        <p:spPr>
          <a:xfrm>
            <a:off x="8238838" y="6262279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CAREERS IN TECH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87283A5-2E6A-BB5A-612D-762860276DFA}"/>
              </a:ext>
            </a:extLst>
          </p:cNvPr>
          <p:cNvCxnSpPr/>
          <p:nvPr userDrawn="1"/>
        </p:nvCxnSpPr>
        <p:spPr>
          <a:xfrm>
            <a:off x="8324675" y="6626574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008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4580-E47F-78B0-D873-BF0652929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28282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DB000-47AD-189B-607D-37D28E680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282828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D12DF-7CE9-3D42-CBB4-7E62EFE33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013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AFB643-1274-6A7F-2096-2A19C33FF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282828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C9E72-07D9-56C6-F4A2-533A4F2FF9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013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D9F88-1343-ACF5-2E94-866B7A40E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D426C2-FFE6-A512-811F-546105365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CAREER IN TECH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546B21-3604-EFB6-D079-B12C42E0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E147-FFF1-412F-986A-9597699C9FC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BAEC2E4A-E08B-1C29-BFFD-AC9C09AD9FB2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CAREER IN TECH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4E4B907-57C2-908B-6E3C-2EEB1F7B215B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B91F4A-6148-5ED4-35E8-528C00B7A594}"/>
              </a:ext>
            </a:extLst>
          </p:cNvPr>
          <p:cNvSpPr/>
          <p:nvPr userDrawn="1"/>
        </p:nvSpPr>
        <p:spPr>
          <a:xfrm>
            <a:off x="0" y="6023295"/>
            <a:ext cx="12192000" cy="834705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E2F9737-6B4E-58AF-157C-24764E0C0F12}"/>
              </a:ext>
            </a:extLst>
          </p:cNvPr>
          <p:cNvSpPr txBox="1">
            <a:spLocks/>
          </p:cNvSpPr>
          <p:nvPr userDrawn="1"/>
        </p:nvSpPr>
        <p:spPr>
          <a:xfrm>
            <a:off x="11363035" y="6260825"/>
            <a:ext cx="532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99AAA9-B62F-A897-F4D8-EF41EC9E0E9E}"/>
              </a:ext>
            </a:extLst>
          </p:cNvPr>
          <p:cNvSpPr/>
          <p:nvPr userDrawn="1"/>
        </p:nvSpPr>
        <p:spPr>
          <a:xfrm>
            <a:off x="-9235" y="6032531"/>
            <a:ext cx="1635987" cy="83470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68000">
                <a:srgbClr val="282828">
                  <a:alpha val="31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black and white logo&#10;&#10;Description automatically generated">
            <a:extLst>
              <a:ext uri="{FF2B5EF4-FFF2-40B4-BE49-F238E27FC236}">
                <a16:creationId xmlns:a16="http://schemas.microsoft.com/office/drawing/2014/main" id="{9BCE70A3-F961-A3DA-E9C8-3D1A5A6CB9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6" y="6221127"/>
            <a:ext cx="1635987" cy="410966"/>
          </a:xfrm>
          <a:prstGeom prst="rect">
            <a:avLst/>
          </a:prstGeom>
        </p:spPr>
      </p:pic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9B0B9295-D07F-5495-96DF-86ADE86E724E}"/>
              </a:ext>
            </a:extLst>
          </p:cNvPr>
          <p:cNvSpPr txBox="1">
            <a:spLocks/>
          </p:cNvSpPr>
          <p:nvPr userDrawn="1"/>
        </p:nvSpPr>
        <p:spPr>
          <a:xfrm>
            <a:off x="8238838" y="6262279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CAREERS IN TECH</a:t>
            </a:r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A9AAA00-C8BE-50C2-567A-BD2436D82FFD}"/>
              </a:ext>
            </a:extLst>
          </p:cNvPr>
          <p:cNvCxnSpPr/>
          <p:nvPr userDrawn="1"/>
        </p:nvCxnSpPr>
        <p:spPr>
          <a:xfrm>
            <a:off x="8324675" y="6626574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999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F4DEF-7C63-46E9-299D-0C1B95640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28282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9672C9-F942-678B-3316-DA9D978D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E147-FFF1-412F-986A-9597699C9FC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7B71E4B-4E2A-EA9A-F2E4-78B70CB4E0A7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673EB44-FA0E-22A8-6298-865E2292472F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BDD3B0-91FE-8F9B-73A2-E7D8A38DC2AC}"/>
              </a:ext>
            </a:extLst>
          </p:cNvPr>
          <p:cNvSpPr/>
          <p:nvPr userDrawn="1"/>
        </p:nvSpPr>
        <p:spPr>
          <a:xfrm>
            <a:off x="0" y="6023295"/>
            <a:ext cx="12192000" cy="834705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09E2FF1-CD93-EE2D-72FC-869E441D1ED9}"/>
              </a:ext>
            </a:extLst>
          </p:cNvPr>
          <p:cNvSpPr txBox="1">
            <a:spLocks/>
          </p:cNvSpPr>
          <p:nvPr userDrawn="1"/>
        </p:nvSpPr>
        <p:spPr>
          <a:xfrm>
            <a:off x="11363035" y="6260825"/>
            <a:ext cx="532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825785-5244-516B-F6C6-8EB0F3092D67}"/>
              </a:ext>
            </a:extLst>
          </p:cNvPr>
          <p:cNvSpPr/>
          <p:nvPr userDrawn="1"/>
        </p:nvSpPr>
        <p:spPr>
          <a:xfrm>
            <a:off x="-9235" y="6032531"/>
            <a:ext cx="1635987" cy="83470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68000">
                <a:srgbClr val="282828">
                  <a:alpha val="31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F37A3346-3608-2900-DE1B-DAA1AC0763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6" y="6221127"/>
            <a:ext cx="1635987" cy="410966"/>
          </a:xfrm>
          <a:prstGeom prst="rect">
            <a:avLst/>
          </a:prstGeom>
        </p:spPr>
      </p:pic>
      <p:sp>
        <p:nvSpPr>
          <p:cNvPr id="15" name="Footer Placeholder 13">
            <a:extLst>
              <a:ext uri="{FF2B5EF4-FFF2-40B4-BE49-F238E27FC236}">
                <a16:creationId xmlns:a16="http://schemas.microsoft.com/office/drawing/2014/main" id="{50D491AF-737A-EE2C-A674-A54358CDE377}"/>
              </a:ext>
            </a:extLst>
          </p:cNvPr>
          <p:cNvSpPr txBox="1">
            <a:spLocks/>
          </p:cNvSpPr>
          <p:nvPr userDrawn="1"/>
        </p:nvSpPr>
        <p:spPr>
          <a:xfrm>
            <a:off x="8238838" y="6262279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CAREERS IN TECH</a:t>
            </a:r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802B06-F8F4-1F68-6B9E-08D06DBAAC4F}"/>
              </a:ext>
            </a:extLst>
          </p:cNvPr>
          <p:cNvCxnSpPr/>
          <p:nvPr userDrawn="1"/>
        </p:nvCxnSpPr>
        <p:spPr>
          <a:xfrm>
            <a:off x="8324675" y="6626574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357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F4DEF-7C63-46E9-299D-0C1B95640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28282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9672C9-F942-678B-3316-DA9D978D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E147-FFF1-412F-986A-9597699C9FC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7B71E4B-4E2A-EA9A-F2E4-78B70CB4E0A7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673EB44-FA0E-22A8-6298-865E2292472F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BDD3B0-91FE-8F9B-73A2-E7D8A38DC2AC}"/>
              </a:ext>
            </a:extLst>
          </p:cNvPr>
          <p:cNvSpPr/>
          <p:nvPr userDrawn="1"/>
        </p:nvSpPr>
        <p:spPr>
          <a:xfrm>
            <a:off x="0" y="6023295"/>
            <a:ext cx="12192000" cy="834705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09E2FF1-CD93-EE2D-72FC-869E441D1ED9}"/>
              </a:ext>
            </a:extLst>
          </p:cNvPr>
          <p:cNvSpPr txBox="1">
            <a:spLocks/>
          </p:cNvSpPr>
          <p:nvPr userDrawn="1"/>
        </p:nvSpPr>
        <p:spPr>
          <a:xfrm>
            <a:off x="11363035" y="6260825"/>
            <a:ext cx="532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825785-5244-516B-F6C6-8EB0F3092D67}"/>
              </a:ext>
            </a:extLst>
          </p:cNvPr>
          <p:cNvSpPr/>
          <p:nvPr userDrawn="1"/>
        </p:nvSpPr>
        <p:spPr>
          <a:xfrm>
            <a:off x="-9235" y="6032531"/>
            <a:ext cx="1635987" cy="83470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68000">
                <a:srgbClr val="282828">
                  <a:alpha val="31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F37A3346-3608-2900-DE1B-DAA1AC0763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6" y="6221127"/>
            <a:ext cx="1635987" cy="410966"/>
          </a:xfrm>
          <a:prstGeom prst="rect">
            <a:avLst/>
          </a:prstGeom>
        </p:spPr>
      </p:pic>
      <p:sp>
        <p:nvSpPr>
          <p:cNvPr id="15" name="Footer Placeholder 13">
            <a:extLst>
              <a:ext uri="{FF2B5EF4-FFF2-40B4-BE49-F238E27FC236}">
                <a16:creationId xmlns:a16="http://schemas.microsoft.com/office/drawing/2014/main" id="{50D491AF-737A-EE2C-A674-A54358CDE377}"/>
              </a:ext>
            </a:extLst>
          </p:cNvPr>
          <p:cNvSpPr txBox="1">
            <a:spLocks/>
          </p:cNvSpPr>
          <p:nvPr userDrawn="1"/>
        </p:nvSpPr>
        <p:spPr>
          <a:xfrm>
            <a:off x="8238838" y="6262279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CAREERS IN TECH</a:t>
            </a:r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802B06-F8F4-1F68-6B9E-08D06DBAAC4F}"/>
              </a:ext>
            </a:extLst>
          </p:cNvPr>
          <p:cNvCxnSpPr/>
          <p:nvPr userDrawn="1"/>
        </p:nvCxnSpPr>
        <p:spPr>
          <a:xfrm>
            <a:off x="8324675" y="6626574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54BEFB-AEE1-3352-6F2E-BFAE4B47F4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21475" y="0"/>
            <a:ext cx="4641850" cy="5680075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FA1EBB-E35A-0B16-788A-A8F055F2E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725" y="1954213"/>
            <a:ext cx="5257800" cy="3725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596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F4DEF-7C63-46E9-299D-0C1B95640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28282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9672C9-F942-678B-3316-DA9D978D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E147-FFF1-412F-986A-9597699C9FC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7B71E4B-4E2A-EA9A-F2E4-78B70CB4E0A7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673EB44-FA0E-22A8-6298-865E2292472F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BDD3B0-91FE-8F9B-73A2-E7D8A38DC2AC}"/>
              </a:ext>
            </a:extLst>
          </p:cNvPr>
          <p:cNvSpPr/>
          <p:nvPr userDrawn="1"/>
        </p:nvSpPr>
        <p:spPr>
          <a:xfrm>
            <a:off x="0" y="6023295"/>
            <a:ext cx="12192000" cy="834705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09E2FF1-CD93-EE2D-72FC-869E441D1ED9}"/>
              </a:ext>
            </a:extLst>
          </p:cNvPr>
          <p:cNvSpPr txBox="1">
            <a:spLocks/>
          </p:cNvSpPr>
          <p:nvPr userDrawn="1"/>
        </p:nvSpPr>
        <p:spPr>
          <a:xfrm>
            <a:off x="11363035" y="6260825"/>
            <a:ext cx="532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825785-5244-516B-F6C6-8EB0F3092D67}"/>
              </a:ext>
            </a:extLst>
          </p:cNvPr>
          <p:cNvSpPr/>
          <p:nvPr userDrawn="1"/>
        </p:nvSpPr>
        <p:spPr>
          <a:xfrm>
            <a:off x="-9235" y="6032531"/>
            <a:ext cx="1635987" cy="83470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68000">
                <a:srgbClr val="282828">
                  <a:alpha val="31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F37A3346-3608-2900-DE1B-DAA1AC0763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6" y="6221127"/>
            <a:ext cx="1635987" cy="410966"/>
          </a:xfrm>
          <a:prstGeom prst="rect">
            <a:avLst/>
          </a:prstGeom>
        </p:spPr>
      </p:pic>
      <p:sp>
        <p:nvSpPr>
          <p:cNvPr id="15" name="Footer Placeholder 13">
            <a:extLst>
              <a:ext uri="{FF2B5EF4-FFF2-40B4-BE49-F238E27FC236}">
                <a16:creationId xmlns:a16="http://schemas.microsoft.com/office/drawing/2014/main" id="{50D491AF-737A-EE2C-A674-A54358CDE377}"/>
              </a:ext>
            </a:extLst>
          </p:cNvPr>
          <p:cNvSpPr txBox="1">
            <a:spLocks/>
          </p:cNvSpPr>
          <p:nvPr userDrawn="1"/>
        </p:nvSpPr>
        <p:spPr>
          <a:xfrm>
            <a:off x="8238838" y="6262279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CAREERS IN TECH</a:t>
            </a:r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802B06-F8F4-1F68-6B9E-08D06DBAAC4F}"/>
              </a:ext>
            </a:extLst>
          </p:cNvPr>
          <p:cNvCxnSpPr/>
          <p:nvPr userDrawn="1"/>
        </p:nvCxnSpPr>
        <p:spPr>
          <a:xfrm>
            <a:off x="8324675" y="6626574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54BEFB-AEE1-3352-6F2E-BFAE4B47F4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11950" y="1954530"/>
            <a:ext cx="5480050" cy="372554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457D30-FBBC-AB6B-505C-82822AAA0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725" y="1954213"/>
            <a:ext cx="5480050" cy="3725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186103-E49B-3E0B-C695-C47789FF1210}"/>
              </a:ext>
            </a:extLst>
          </p:cNvPr>
          <p:cNvSpPr/>
          <p:nvPr userDrawn="1"/>
        </p:nvSpPr>
        <p:spPr>
          <a:xfrm rot="10800000">
            <a:off x="6711950" y="1954212"/>
            <a:ext cx="5493864" cy="3725544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35000">
                <a:srgbClr val="FF4A1A">
                  <a:alpha val="0"/>
                </a:srgb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904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F4DEF-7C63-46E9-299D-0C1B95640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28282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9672C9-F942-678B-3316-DA9D978D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E147-FFF1-412F-986A-9597699C9FC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7B71E4B-4E2A-EA9A-F2E4-78B70CB4E0A7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673EB44-FA0E-22A8-6298-865E2292472F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BDD3B0-91FE-8F9B-73A2-E7D8A38DC2AC}"/>
              </a:ext>
            </a:extLst>
          </p:cNvPr>
          <p:cNvSpPr/>
          <p:nvPr userDrawn="1"/>
        </p:nvSpPr>
        <p:spPr>
          <a:xfrm>
            <a:off x="0" y="6023295"/>
            <a:ext cx="12192000" cy="834705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09E2FF1-CD93-EE2D-72FC-869E441D1ED9}"/>
              </a:ext>
            </a:extLst>
          </p:cNvPr>
          <p:cNvSpPr txBox="1">
            <a:spLocks/>
          </p:cNvSpPr>
          <p:nvPr userDrawn="1"/>
        </p:nvSpPr>
        <p:spPr>
          <a:xfrm>
            <a:off x="11363035" y="6260825"/>
            <a:ext cx="532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C5CE147-FFF1-412F-986A-9597699C9FC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825785-5244-516B-F6C6-8EB0F3092D67}"/>
              </a:ext>
            </a:extLst>
          </p:cNvPr>
          <p:cNvSpPr/>
          <p:nvPr userDrawn="1"/>
        </p:nvSpPr>
        <p:spPr>
          <a:xfrm>
            <a:off x="-9235" y="6032531"/>
            <a:ext cx="1635987" cy="83470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68000">
                <a:srgbClr val="282828">
                  <a:alpha val="31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F37A3346-3608-2900-DE1B-DAA1AC0763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6" y="6221127"/>
            <a:ext cx="1635987" cy="410966"/>
          </a:xfrm>
          <a:prstGeom prst="rect">
            <a:avLst/>
          </a:prstGeom>
        </p:spPr>
      </p:pic>
      <p:sp>
        <p:nvSpPr>
          <p:cNvPr id="15" name="Footer Placeholder 13">
            <a:extLst>
              <a:ext uri="{FF2B5EF4-FFF2-40B4-BE49-F238E27FC236}">
                <a16:creationId xmlns:a16="http://schemas.microsoft.com/office/drawing/2014/main" id="{50D491AF-737A-EE2C-A674-A54358CDE377}"/>
              </a:ext>
            </a:extLst>
          </p:cNvPr>
          <p:cNvSpPr txBox="1">
            <a:spLocks/>
          </p:cNvSpPr>
          <p:nvPr userDrawn="1"/>
        </p:nvSpPr>
        <p:spPr>
          <a:xfrm>
            <a:off x="8238838" y="6262279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/>
              <a:t>CAREERS IN TECH</a:t>
            </a:r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802B06-F8F4-1F68-6B9E-08D06DBAAC4F}"/>
              </a:ext>
            </a:extLst>
          </p:cNvPr>
          <p:cNvCxnSpPr/>
          <p:nvPr userDrawn="1"/>
        </p:nvCxnSpPr>
        <p:spPr>
          <a:xfrm>
            <a:off x="8324675" y="6626574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54BEFB-AEE1-3352-6F2E-BFAE4B47F4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235" y="1944977"/>
            <a:ext cx="5480050" cy="372554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457D30-FBBC-AB6B-505C-82822AAA0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82985" y="1946854"/>
            <a:ext cx="5480050" cy="3725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793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7810AF7-582B-AE60-97A1-2432C9CA378A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3E8C16-9BF9-9714-8A84-61BEFE25F7BA}"/>
              </a:ext>
            </a:extLst>
          </p:cNvPr>
          <p:cNvSpPr/>
          <p:nvPr userDrawn="1"/>
        </p:nvSpPr>
        <p:spPr>
          <a:xfrm rot="10800000">
            <a:off x="5920740" y="0"/>
            <a:ext cx="6275979" cy="6858000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48000">
                <a:srgbClr val="282828">
                  <a:alpha val="79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ooter Placeholder 13">
            <a:extLst>
              <a:ext uri="{FF2B5EF4-FFF2-40B4-BE49-F238E27FC236}">
                <a16:creationId xmlns:a16="http://schemas.microsoft.com/office/drawing/2014/main" id="{59B3072E-21AB-E175-95B9-EC895E148D5B}"/>
              </a:ext>
            </a:extLst>
          </p:cNvPr>
          <p:cNvSpPr txBox="1">
            <a:spLocks/>
          </p:cNvSpPr>
          <p:nvPr userDrawn="1"/>
        </p:nvSpPr>
        <p:spPr>
          <a:xfrm>
            <a:off x="9050567" y="5429568"/>
            <a:ext cx="2294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BE" sz="1600" b="1" err="1">
                <a:solidFill>
                  <a:srgbClr val="F7F7F7"/>
                </a:solidFill>
              </a:rPr>
              <a:t>orionengineering.nl</a:t>
            </a:r>
            <a:endParaRPr lang="en-GB" sz="1600" b="1">
              <a:solidFill>
                <a:srgbClr val="F7F7F7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C45269-E83E-B495-DCE0-7F548F6E7C76}"/>
              </a:ext>
            </a:extLst>
          </p:cNvPr>
          <p:cNvCxnSpPr/>
          <p:nvPr userDrawn="1"/>
        </p:nvCxnSpPr>
        <p:spPr>
          <a:xfrm>
            <a:off x="9153437" y="5794725"/>
            <a:ext cx="3029125" cy="0"/>
          </a:xfrm>
          <a:prstGeom prst="line">
            <a:avLst/>
          </a:prstGeom>
          <a:ln w="19050">
            <a:solidFill>
              <a:srgbClr val="FF4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black and white logo&#10;&#10;Description automatically generated">
            <a:extLst>
              <a:ext uri="{FF2B5EF4-FFF2-40B4-BE49-F238E27FC236}">
                <a16:creationId xmlns:a16="http://schemas.microsoft.com/office/drawing/2014/main" id="{70FB0EFB-85E3-A4A9-3695-B57D9EE12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27" y="2609307"/>
            <a:ext cx="5576224" cy="1400767"/>
          </a:xfrm>
          <a:prstGeom prst="rect">
            <a:avLst/>
          </a:prstGeom>
        </p:spPr>
      </p:pic>
      <p:sp>
        <p:nvSpPr>
          <p:cNvPr id="18" name="Footer Placeholder 13">
            <a:extLst>
              <a:ext uri="{FF2B5EF4-FFF2-40B4-BE49-F238E27FC236}">
                <a16:creationId xmlns:a16="http://schemas.microsoft.com/office/drawing/2014/main" id="{29C1229F-028E-8CCC-B124-834C6ABBA651}"/>
              </a:ext>
            </a:extLst>
          </p:cNvPr>
          <p:cNvSpPr txBox="1">
            <a:spLocks/>
          </p:cNvSpPr>
          <p:nvPr userDrawn="1"/>
        </p:nvSpPr>
        <p:spPr>
          <a:xfrm>
            <a:off x="9077038" y="5817553"/>
            <a:ext cx="3114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F7F7F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BE"/>
              <a:t>CAREERS IN TECH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36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A5ED-6A14-4E97-AA88-DCD660D29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6E240F-E212-B487-1602-856702EC6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16E13-160E-93AA-DF95-D1FE3DD8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7447D-AB7F-090F-2440-24CE10F29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2C638-04DF-3EED-75F0-898F4FA13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69848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1AAF-6C81-D4D0-575A-173DFD6CF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C4C64-01E3-FC9A-AD9C-BB2BC13AA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6D76E-0122-1EC9-B8BD-83E438B31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E8A8F-D568-7605-CD43-A0090121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1539C-0DF5-8F28-B8AE-7BFD50CC2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0282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53C55-8314-953B-3C1E-9BFFE22C4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4E022-57BC-FAFB-73BE-C1902E99A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C387-5B1E-1525-60B4-51FC5B095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C698-2932-33C9-7F30-D110EA5C0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B193E-4E1E-FEB2-302C-A13FC10AE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42067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ED05B-681D-41F0-0E5B-0640DA4DA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ACC-2375-3311-0ED9-C2F04DDD5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529A7-3B3A-4DDC-4084-34DACFBE9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12EA64-2DFA-58E5-96DF-35DA9915E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DF5F0-24F5-1E49-228D-21CB70C9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650D5B-6DC7-481E-2DE0-BBD90BE31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01349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7C2B-967E-23EA-65E7-76A41988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B7CB7-B946-CEE2-70AA-9DFD715D9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C6D08-198C-E5CA-65CF-788BC1A70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AA235-FB5A-06BA-08BC-FF41CEE8CD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69ED7A-30CA-8EFF-47D9-AF584B23C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371B41-7C15-2CF3-8B96-5AA49E3C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A7F5CB-BD9F-0AA8-C3CA-D9571EE1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C8C637-5377-DD43-DED1-BDB739AC1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53236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72944-3753-DD3F-141E-EBB4D78FA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A2B62F-312E-ACDE-7B1A-C71926114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6FAD3-D2A3-A09C-CDC5-D4108400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CE757C-8A8E-B909-4BF9-470AB8694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70273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767764-606F-8C84-B724-5B1D98F0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FFDEDC-4C8F-B580-CD16-1EE399CA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909D6-D9E7-024C-FC19-C1D14C12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59380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95E15-069E-B93C-19C5-67BD4C42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21B19-23D9-D5E7-224B-6E1611115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1EE8C-0E4B-89BF-BDD9-ABF305A02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3E1DE-5B9D-AF4C-CC84-A6802989E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FDB44-94A7-2F4A-C21F-D249E6D2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EC1B4-6134-183F-6F74-43D2B705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22690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6228-8B35-6485-C8F0-4BAA873BC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EBDB47-1C6D-FD1F-C87B-88B0DF092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F24B8-F52C-C60C-90F1-C7FCAADBD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DF55E-6BD3-692B-EB30-5B355619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78CB4-7E3F-B734-D458-3ADD95FA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C7C9C-36F4-5C6D-1C4E-B07CD3B8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403637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F8923-B213-C281-9AC1-FF8B1033F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641FEA-70D5-4837-741E-890772136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B4A51-FF70-06A3-B55A-8FA0328B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480A6-E4C3-AD9C-4010-04C19187D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7BBCE-E775-3053-D2B0-7FB2AD60E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12552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D2D1BE-5DF3-773B-4085-D9B2BFDF21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EB69F6-7E5C-19B3-836F-2AC4553F5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A6453-89C8-5588-052B-9491A8FD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09605-7D56-2F5F-B399-3EB9C92C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63CE4-5BD4-1510-ED18-CAC40147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7519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D85BB4-F63F-6EDB-5A4D-CD8EF3A70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4C411-8CBC-5B1D-8CC9-E6CD6DF7B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2CCAA-4A1F-993F-CA81-0A2905E6F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88F06-E843-2353-D250-D792EB0F7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CAREER IN TECH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1E2CD-FB75-8D10-D6F0-14FF61520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CE147-FFF1-412F-986A-9597699C9FC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0FED0A0-4336-ABBE-5DC4-03D53C6D396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04612" y="6642100"/>
            <a:ext cx="14081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Sensitivity: C2-Restricted</a:t>
            </a:r>
          </a:p>
        </p:txBody>
      </p:sp>
    </p:spTree>
    <p:extLst>
      <p:ext uri="{BB962C8B-B14F-4D97-AF65-F5344CB8AC3E}">
        <p14:creationId xmlns:p14="http://schemas.microsoft.com/office/powerpoint/2010/main" val="23154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7" r:id="rId3"/>
    <p:sldLayoutId id="2147483655" r:id="rId4"/>
    <p:sldLayoutId id="2147483656" r:id="rId5"/>
    <p:sldLayoutId id="2147483650" r:id="rId6"/>
    <p:sldLayoutId id="2147483652" r:id="rId7"/>
    <p:sldLayoutId id="2147483653" r:id="rId8"/>
    <p:sldLayoutId id="2147483654" r:id="rId9"/>
    <p:sldLayoutId id="2147483659" r:id="rId10"/>
    <p:sldLayoutId id="2147483660" r:id="rId11"/>
    <p:sldLayoutId id="2147483661" r:id="rId12"/>
    <p:sldLayoutId id="2147483658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F7C9D-893E-2A8A-F7F2-A2F3A865E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F934B-637C-BD89-A0DE-721B3EB7C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CD31-B4B1-5D19-4CA8-1A84AE0CE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ADE54E-D27D-0945-A508-C07F0F7880B3}" type="datetimeFigureOut">
              <a:rPr lang="en-NL" smtClean="0"/>
              <a:t>30/09/2026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BFFDA-EA5B-5000-36A0-C5640F6F1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249F1-6EC5-CCDB-5882-BCBED3D94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26AE70-B218-D448-8BCB-CC8DDF763D87}" type="slidenum">
              <a:rPr lang="en-NL" smtClean="0"/>
              <a:t>‹#›</a:t>
            </a:fld>
            <a:endParaRPr lang="en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FC33BB1-9B55-DA74-52E9-7024C4BB7B0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04612" y="6642100"/>
            <a:ext cx="14081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Sensitivity: C2-Restricted</a:t>
            </a:r>
          </a:p>
        </p:txBody>
      </p:sp>
    </p:spTree>
    <p:extLst>
      <p:ext uri="{BB962C8B-B14F-4D97-AF65-F5344CB8AC3E}">
        <p14:creationId xmlns:p14="http://schemas.microsoft.com/office/powerpoint/2010/main" val="3669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C9477-904F-436C-800C-6F7C90760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3900821"/>
            <a:ext cx="5747152" cy="1920281"/>
          </a:xfrm>
        </p:spPr>
        <p:txBody>
          <a:bodyPr>
            <a:noAutofit/>
          </a:bodyPr>
          <a:lstStyle/>
          <a:p>
            <a:r>
              <a:rPr lang="en-US" sz="4000" dirty="0">
                <a:ea typeface="Calibri Light"/>
                <a:cs typeface="Calibri Light"/>
              </a:rPr>
              <a:t>“What Recruiters Notice First: CV Mistakes, Red Flags and Quick Wins.”</a:t>
            </a:r>
            <a:endParaRPr lang="en-GB" sz="4000" dirty="0">
              <a:ea typeface="Calibri Light"/>
              <a:cs typeface="Calibri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187C5DD-F95C-2C6B-7933-9B8CA5342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628" y="2547047"/>
            <a:ext cx="2989743" cy="113155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270E0EA-EF9B-7389-66D3-A61C14ADE8EF}"/>
              </a:ext>
            </a:extLst>
          </p:cNvPr>
          <p:cNvSpPr txBox="1"/>
          <p:nvPr/>
        </p:nvSpPr>
        <p:spPr>
          <a:xfrm>
            <a:off x="2118380" y="6335485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Paul Verheijden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07054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E4D7-A65D-A68C-7E9D-DE55D055A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INTRODUCTION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9FA00-ADC4-EBDB-7667-D95D06A841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Paul Verheijden</a:t>
            </a:r>
          </a:p>
          <a:p>
            <a:pPr algn="ctr"/>
            <a:r>
              <a:rPr lang="en-GB" sz="3600" dirty="0"/>
              <a:t>Senior Business Manager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7283795B-90D2-51CD-47D8-4F209B9475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764939" y="2505075"/>
            <a:ext cx="3307485" cy="3302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D3F55D-6631-CCF1-355F-941E51C2A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Adem Rama</a:t>
            </a:r>
          </a:p>
          <a:p>
            <a:pPr algn="ctr"/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 Manager</a:t>
            </a:r>
            <a:endParaRPr lang="en-GB" dirty="0"/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36316904-1492-BD45-7BEB-44822C2F564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7525544" y="2505075"/>
            <a:ext cx="2476500" cy="33020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374F178-9A24-0B26-10A9-BD59948C7CFE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Paul Verheijden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624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7C255-0082-476A-8565-8600CB0C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Let’s make it interactive…</a:t>
            </a:r>
            <a:endParaRPr lang="en-GB" dirty="0"/>
          </a:p>
        </p:txBody>
      </p:sp>
      <p:pic>
        <p:nvPicPr>
          <p:cNvPr id="6" name="Picture Placeholder 5" descr="Biomedical engineering robot in a lab">
            <a:extLst>
              <a:ext uri="{FF2B5EF4-FFF2-40B4-BE49-F238E27FC236}">
                <a16:creationId xmlns:a16="http://schemas.microsoft.com/office/drawing/2014/main" id="{62E1715C-57F4-A780-767D-72EFDB7471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9" r="22759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4B850-4589-438B-3DD6-6ED359725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725" y="1954213"/>
            <a:ext cx="5368018" cy="3725862"/>
          </a:xfrm>
        </p:spPr>
        <p:txBody>
          <a:bodyPr/>
          <a:lstStyle/>
          <a:p>
            <a:r>
              <a:rPr lang="en-GB" dirty="0"/>
              <a:t>What do you think managers or recruiters will notice first on a CV?</a:t>
            </a:r>
          </a:p>
          <a:p>
            <a:r>
              <a:rPr lang="en-GB" dirty="0"/>
              <a:t>What do you think they will pay attention to the most?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302B55-8797-2E47-2BC4-E859935EDE84}"/>
              </a:ext>
            </a:extLst>
          </p:cNvPr>
          <p:cNvSpPr/>
          <p:nvPr/>
        </p:nvSpPr>
        <p:spPr>
          <a:xfrm rot="10800000">
            <a:off x="6721474" y="-2"/>
            <a:ext cx="4622797" cy="5680075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35000">
                <a:srgbClr val="FF4A1A">
                  <a:alpha val="0"/>
                </a:srgb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91BB0CB-3804-F858-81CB-2826F33CC7C4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Adem Rama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22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8443-9A48-88FA-F661-8B94CF93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078" y="440857"/>
            <a:ext cx="3547110" cy="1693983"/>
          </a:xfrm>
        </p:spPr>
        <p:txBody>
          <a:bodyPr>
            <a:normAutofit fontScale="90000"/>
          </a:bodyPr>
          <a:lstStyle/>
          <a:p>
            <a:r>
              <a:rPr lang="en-GB" dirty="0"/>
              <a:t>What a manager or recruiter really will look 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8774F-0C63-998E-E350-612629F215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dirty="0">
              <a:ea typeface="Calibri"/>
              <a:cs typeface="Calibri"/>
            </a:endParaRPr>
          </a:p>
          <a:p>
            <a:endParaRPr lang="en-GB" dirty="0">
              <a:ea typeface="Calibri"/>
              <a:cs typeface="Calibri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2409FEC-6230-7877-59EF-F6FDBCB10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4343"/>
            <a:ext cx="1719943" cy="41365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590344A-FBC0-FBB6-93F0-19CF422E8D7D}"/>
              </a:ext>
            </a:extLst>
          </p:cNvPr>
          <p:cNvSpPr txBox="1">
            <a:spLocks/>
          </p:cNvSpPr>
          <p:nvPr/>
        </p:nvSpPr>
        <p:spPr>
          <a:xfrm>
            <a:off x="8113078" y="2432723"/>
            <a:ext cx="3547110" cy="229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F4A1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Tx/>
              <a:buChar char="-"/>
            </a:pPr>
            <a:r>
              <a:rPr lang="en-GB" sz="2500" dirty="0">
                <a:solidFill>
                  <a:schemeClr val="bg1"/>
                </a:solidFill>
              </a:rPr>
              <a:t>Study direction</a:t>
            </a:r>
          </a:p>
          <a:p>
            <a:pPr marL="571500" indent="-571500">
              <a:buFontTx/>
              <a:buChar char="-"/>
            </a:pPr>
            <a:r>
              <a:rPr lang="en-GB" sz="2500" dirty="0">
                <a:solidFill>
                  <a:schemeClr val="bg1"/>
                </a:solidFill>
              </a:rPr>
              <a:t>Duration of the study</a:t>
            </a:r>
          </a:p>
          <a:p>
            <a:pPr marL="571500" indent="-571500">
              <a:buFontTx/>
              <a:buChar char="-"/>
            </a:pPr>
            <a:r>
              <a:rPr lang="en-GB" sz="2500" dirty="0">
                <a:solidFill>
                  <a:schemeClr val="bg1"/>
                </a:solidFill>
              </a:rPr>
              <a:t>Thesis and/or internship</a:t>
            </a:r>
          </a:p>
          <a:p>
            <a:pPr marL="571500" indent="-571500">
              <a:buFontTx/>
              <a:buChar char="-"/>
            </a:pPr>
            <a:r>
              <a:rPr lang="en-GB" sz="2500" dirty="0">
                <a:solidFill>
                  <a:schemeClr val="bg1"/>
                </a:solidFill>
              </a:rPr>
              <a:t>Programs/Tools used</a:t>
            </a:r>
          </a:p>
          <a:p>
            <a:pPr marL="571500" indent="-571500">
              <a:buFontTx/>
              <a:buChar char="-"/>
            </a:pPr>
            <a:endParaRPr lang="en-GB" sz="25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D4134D0-ECAF-0C2D-A7BD-213716B4270B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Adem Rama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0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0D21F-7200-AB93-4F1F-4E06FBDC2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0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ea typeface="Calibri Light"/>
                <a:cs typeface="Calibri Light"/>
              </a:rPr>
              <a:t>Let’s interact again!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CE509-ED02-AF90-EAAD-7232C22BE16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5600" y="981642"/>
            <a:ext cx="5372100" cy="1325563"/>
          </a:xfrm>
        </p:spPr>
        <p:txBody>
          <a:bodyPr>
            <a:normAutofit/>
          </a:bodyPr>
          <a:lstStyle/>
          <a:p>
            <a:r>
              <a:rPr lang="en-GB" dirty="0"/>
              <a:t>Which of these two CVs you think is a good CV?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D5C68C7-971C-08F8-7CD7-D5863A31A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00" y="6030686"/>
            <a:ext cx="1719943" cy="413657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B1CD031-49D0-C291-E55F-2D83E1980621}"/>
              </a:ext>
            </a:extLst>
          </p:cNvPr>
          <p:cNvSpPr txBox="1">
            <a:spLocks/>
          </p:cNvSpPr>
          <p:nvPr/>
        </p:nvSpPr>
        <p:spPr>
          <a:xfrm>
            <a:off x="633140" y="2891631"/>
            <a:ext cx="6268403" cy="1074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CV 1                                        CV 2                      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A5B5EC3-DCF1-7F99-7034-968224B0E57B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Adem Rama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34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FD275-610E-04DB-A9FE-1734F6A6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A69D20-C541-3AF2-227A-57AF185D4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248096"/>
            <a:ext cx="8084791" cy="5403404"/>
          </a:xfrm>
          <a:prstGeom prst="rect">
            <a:avLst/>
          </a:prstGeom>
        </p:spPr>
      </p:pic>
      <p:sp>
        <p:nvSpPr>
          <p:cNvPr id="6" name="Tekstvak 15">
            <a:extLst>
              <a:ext uri="{FF2B5EF4-FFF2-40B4-BE49-F238E27FC236}">
                <a16:creationId xmlns:a16="http://schemas.microsoft.com/office/drawing/2014/main" id="{0A620E8A-5892-A354-242A-BAD278D36C6D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Adem Rama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2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FA9B8-9564-C1C4-5595-7BC011166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D5AFAB-D685-21F3-95F5-C3ED1A29E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491" y="313898"/>
            <a:ext cx="8169130" cy="5206259"/>
          </a:xfrm>
          <a:prstGeom prst="rect">
            <a:avLst/>
          </a:prstGeom>
        </p:spPr>
      </p:pic>
      <p:sp>
        <p:nvSpPr>
          <p:cNvPr id="6" name="Tekstvak 15">
            <a:extLst>
              <a:ext uri="{FF2B5EF4-FFF2-40B4-BE49-F238E27FC236}">
                <a16:creationId xmlns:a16="http://schemas.microsoft.com/office/drawing/2014/main" id="{76C76A06-20E8-668C-F6D4-559BE3627FB8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Adem Rama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019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7494-2E7A-954A-0D8E-18B87AB4C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579" y="1060104"/>
            <a:ext cx="3547110" cy="1247668"/>
          </a:xfrm>
        </p:spPr>
        <p:txBody>
          <a:bodyPr>
            <a:normAutofit fontScale="90000"/>
          </a:bodyPr>
          <a:lstStyle/>
          <a:p>
            <a:r>
              <a:rPr lang="en-GB" dirty="0">
                <a:ea typeface="Calibri Light"/>
                <a:cs typeface="Calibri Light"/>
              </a:rPr>
              <a:t>The Red Flags &amp; Quick Wins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296D5-E2F3-E308-6CE6-AD01479AB2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1626" y="2478088"/>
            <a:ext cx="3548063" cy="1074737"/>
          </a:xfrm>
        </p:spPr>
        <p:txBody>
          <a:bodyPr>
            <a:normAutofit fontScale="85000" lnSpcReduction="20000"/>
          </a:bodyPr>
          <a:lstStyle/>
          <a:p>
            <a:pPr fontAlgn="t"/>
            <a:r>
              <a:rPr lang="en-NL" b="1" dirty="0"/>
              <a:t>RED FLAGS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NL" dirty="0"/>
              <a:t>Unclear or overly long CV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NL" dirty="0"/>
              <a:t>Generic profile without focus</a:t>
            </a:r>
          </a:p>
          <a:p>
            <a:endParaRPr lang="en-GB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BCE4FD9-F4F1-AC61-C728-1B0C5416C70B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Adem Rama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B77C54C-E318-98E4-1540-8447EB53DABA}"/>
              </a:ext>
            </a:extLst>
          </p:cNvPr>
          <p:cNvSpPr txBox="1">
            <a:spLocks/>
          </p:cNvSpPr>
          <p:nvPr/>
        </p:nvSpPr>
        <p:spPr>
          <a:xfrm>
            <a:off x="8111626" y="3786188"/>
            <a:ext cx="3548063" cy="174466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en-NL" b="1" dirty="0"/>
              <a:t>QUICK WINS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NL" dirty="0"/>
              <a:t>Tailor your CV to the position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NL" dirty="0"/>
              <a:t>Start with a clear professional summary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NL" dirty="0"/>
              <a:t>Use relevant keywords and tools</a:t>
            </a:r>
            <a:endParaRPr lang="en-GB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NL" dirty="0"/>
              <a:t>Keep the structure clean and consistent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NL" dirty="0"/>
              <a:t>Check spelling, dates and contact details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50214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4CEB-710B-92F4-C7BC-838FAC4F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GB" dirty="0">
                <a:solidFill>
                  <a:srgbClr val="FF4A1A"/>
                </a:solidFill>
                <a:ea typeface="Calibri Light"/>
                <a:cs typeface="Calibri Light"/>
              </a:rPr>
              <a:t>TIPS &amp; TRICKS TO COME WELL PREPARED FOR AN INTERVIEW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CDB4D-0FE9-3510-E4EC-2B0481888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Be able to introduce yourself in 3 minutes</a:t>
            </a:r>
          </a:p>
          <a:p>
            <a:r>
              <a:rPr lang="en-GB" dirty="0"/>
              <a:t>Why are you a good fit for this position?</a:t>
            </a:r>
          </a:p>
          <a:p>
            <a:r>
              <a:rPr lang="en-GB" dirty="0"/>
              <a:t>What do you expect to be doing in this position?</a:t>
            </a:r>
          </a:p>
          <a:p>
            <a:r>
              <a:rPr lang="en-GB" dirty="0"/>
              <a:t>Why do you want to work in this position and for this company?</a:t>
            </a:r>
          </a:p>
          <a:p>
            <a:r>
              <a:rPr lang="en-GB" dirty="0"/>
              <a:t>What are your </a:t>
            </a:r>
            <a:r>
              <a:rPr lang="en-GB" dirty="0" err="1"/>
              <a:t>strenghts</a:t>
            </a:r>
            <a:r>
              <a:rPr lang="en-GB" dirty="0"/>
              <a:t> and where could you develop?</a:t>
            </a:r>
          </a:p>
          <a:p>
            <a:r>
              <a:rPr lang="en-GB" dirty="0"/>
              <a:t>What problems did you encounter, and what did you do to solve them?</a:t>
            </a:r>
          </a:p>
          <a:p>
            <a:r>
              <a:rPr lang="en-GB" dirty="0"/>
              <a:t>Prepare questions to ask to the interviewer</a:t>
            </a:r>
          </a:p>
          <a:p>
            <a:r>
              <a:rPr lang="en-GB" dirty="0">
                <a:solidFill>
                  <a:srgbClr val="FF4A1A"/>
                </a:solidFill>
                <a:ea typeface="Calibri Light"/>
                <a:cs typeface="Calibri Light"/>
              </a:rPr>
              <a:t>PRO TIP: Make a presentation about you and your thesis!</a:t>
            </a:r>
            <a:endParaRPr lang="en-GB" dirty="0"/>
          </a:p>
        </p:txBody>
      </p:sp>
      <p:pic>
        <p:nvPicPr>
          <p:cNvPr id="6" name="Picture 5" descr="Vintage aircraft">
            <a:extLst>
              <a:ext uri="{FF2B5EF4-FFF2-40B4-BE49-F238E27FC236}">
                <a16:creationId xmlns:a16="http://schemas.microsoft.com/office/drawing/2014/main" id="{8932BBF8-7C62-1191-FA7E-FA045B5CF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094" y="1954212"/>
            <a:ext cx="5590156" cy="37258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73D447-DABC-7DA5-E42D-FC7A02035E38}"/>
              </a:ext>
            </a:extLst>
          </p:cNvPr>
          <p:cNvSpPr/>
          <p:nvPr/>
        </p:nvSpPr>
        <p:spPr>
          <a:xfrm flipH="1">
            <a:off x="6609094" y="1954212"/>
            <a:ext cx="5590156" cy="3725544"/>
          </a:xfrm>
          <a:prstGeom prst="rect">
            <a:avLst/>
          </a:prstGeom>
          <a:gradFill flip="none" rotWithShape="1">
            <a:gsLst>
              <a:gs pos="0">
                <a:srgbClr val="FF4A1A"/>
              </a:gs>
              <a:gs pos="35000">
                <a:srgbClr val="FF4A1A">
                  <a:alpha val="0"/>
                </a:srgb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603233E-1025-5277-5719-5AE5652AC021}"/>
              </a:ext>
            </a:extLst>
          </p:cNvPr>
          <p:cNvSpPr txBox="1"/>
          <p:nvPr/>
        </p:nvSpPr>
        <p:spPr>
          <a:xfrm>
            <a:off x="2019955" y="6621462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Paul Verheijden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562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1E209-95E9-F15E-C2C3-7839F5CC2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FBF1-795F-8996-F41E-2C7F70A71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8543" y="4347136"/>
            <a:ext cx="6051952" cy="1131558"/>
          </a:xfrm>
        </p:spPr>
        <p:txBody>
          <a:bodyPr>
            <a:noAutofit/>
          </a:bodyPr>
          <a:lstStyle/>
          <a:p>
            <a:r>
              <a:rPr lang="en-GB" sz="4000" dirty="0">
                <a:latin typeface="Calibri Light" panose="020F0302020204030204"/>
              </a:rPr>
              <a:t>Thank you for your attention.</a:t>
            </a:r>
            <a:br>
              <a:rPr lang="en-GB" sz="4000" dirty="0">
                <a:latin typeface="Calibri Light" panose="020F0302020204030204"/>
              </a:rPr>
            </a:br>
            <a:r>
              <a:rPr lang="en-GB" sz="4000" dirty="0">
                <a:latin typeface="Calibri Light" panose="020F0302020204030204"/>
              </a:rPr>
              <a:t>Feel free to ask any question!</a:t>
            </a:r>
            <a:endParaRPr lang="en-GB" sz="4000" dirty="0">
              <a:ea typeface="Calibri Light"/>
              <a:cs typeface="Calibri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2EF7F1C-30C3-6985-20A2-DAFBF5DBE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628" y="2547047"/>
            <a:ext cx="2989743" cy="113155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957AC83-DA97-9EA1-6D48-357806E9E211}"/>
              </a:ext>
            </a:extLst>
          </p:cNvPr>
          <p:cNvSpPr txBox="1"/>
          <p:nvPr/>
        </p:nvSpPr>
        <p:spPr>
          <a:xfrm>
            <a:off x="2118380" y="6335485"/>
            <a:ext cx="7955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Paul Verheijden – Orion Engineering 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4A1A"/>
                </a:solidFill>
                <a:effectLst/>
                <a:uLnTx/>
                <a:uFillTx/>
                <a:latin typeface="Calibri Light" panose="020F0302020204030204"/>
                <a:ea typeface="Calibri Light"/>
                <a:cs typeface="Calibri Light"/>
              </a:rPr>
              <a:t>“What Recruiters Notice First: CV Mistakes, Red Flags and Quick Wins.”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036711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F4280E52B02B4F8DD4629D855D5392" ma:contentTypeVersion="12" ma:contentTypeDescription="Een nieuw document maken." ma:contentTypeScope="" ma:versionID="4b07d1a3c1f501b62aa94e4085814a4b">
  <xsd:schema xmlns:xsd="http://www.w3.org/2001/XMLSchema" xmlns:xs="http://www.w3.org/2001/XMLSchema" xmlns:p="http://schemas.microsoft.com/office/2006/metadata/properties" xmlns:ns2="465292db-e492-4e1b-b552-413780690f51" xmlns:ns3="b12f019c-ed22-42a2-beda-391197c27257" targetNamespace="http://schemas.microsoft.com/office/2006/metadata/properties" ma:root="true" ma:fieldsID="93eb97d1d2427a4f09b57e71ef0effdb" ns2:_="" ns3:_="">
    <xsd:import namespace="465292db-e492-4e1b-b552-413780690f51"/>
    <xsd:import namespace="b12f019c-ed22-42a2-beda-391197c2725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292db-e492-4e1b-b552-413780690f5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Afbeeldingtags" ma:readOnly="false" ma:fieldId="{5cf76f15-5ced-4ddc-b409-7134ff3c332f}" ma:taxonomyMulti="true" ma:sspId="38717ee0-2267-4aad-bdb1-d697e710bb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2f019c-ed22-42a2-beda-391197c2725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3f75c291-7e15-4198-a988-926598125c40}" ma:internalName="TaxCatchAll" ma:showField="CatchAllData" ma:web="b12f019c-ed22-42a2-beda-391197c272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2f019c-ed22-42a2-beda-391197c27257" xsi:nil="true"/>
    <lcf76f155ced4ddcb4097134ff3c332f xmlns="465292db-e492-4e1b-b552-413780690f5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C2EB53-3573-4F6C-B59A-33D57A3AEB07}">
  <ds:schemaRefs>
    <ds:schemaRef ds:uri="465292db-e492-4e1b-b552-413780690f51"/>
    <ds:schemaRef ds:uri="b12f019c-ed22-42a2-beda-391197c2725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4DEBD0E-9A6C-487C-98DA-0D8E85CA8A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9D222A-2DB1-45C4-BCFA-5A8712103352}">
  <ds:schemaRefs>
    <ds:schemaRef ds:uri="465292db-e492-4e1b-b552-413780690f51"/>
    <ds:schemaRef ds:uri="b12f019c-ed22-42a2-beda-391197c2725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4e79de-7414-4831-b055-2e5a46a0d301}" enabled="1" method="Privileged" siteId="{9bc3d1cd-55ca-4e13-b5a2-a9e9deaeba3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474</Words>
  <Application>Microsoft Office PowerPoint</Application>
  <PresentationFormat>Widescreen</PresentationFormat>
  <Paragraphs>52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Calibri Light</vt:lpstr>
      <vt:lpstr>Office Theme</vt:lpstr>
      <vt:lpstr>Custom Design</vt:lpstr>
      <vt:lpstr>“What Recruiters Notice First: CV Mistakes, Red Flags and Quick Wins.”</vt:lpstr>
      <vt:lpstr>INTRODUCTION</vt:lpstr>
      <vt:lpstr>Let’s make it interactive…</vt:lpstr>
      <vt:lpstr>What a manager or recruiter really will look at</vt:lpstr>
      <vt:lpstr>Let’s interact again!</vt:lpstr>
      <vt:lpstr>PowerPoint Presentation</vt:lpstr>
      <vt:lpstr>PowerPoint Presentation</vt:lpstr>
      <vt:lpstr>The Red Flags &amp; Quick Wins</vt:lpstr>
      <vt:lpstr>TIPS &amp; TRICKS TO COME WELL PREPARED FOR AN INTERVIEW</vt:lpstr>
      <vt:lpstr>Thank you for your attention. Feel free to ask any question!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Ines TOUAHRA</dc:creator>
  <cp:lastModifiedBy>Adem RAMA</cp:lastModifiedBy>
  <cp:revision>2</cp:revision>
  <dcterms:created xsi:type="dcterms:W3CDTF">2024-05-27T17:28:20Z</dcterms:created>
  <dcterms:modified xsi:type="dcterms:W3CDTF">2026-09-30T16:11:10Z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0x01010076F4280E52B02B4F8DD4629D855D5392</vt:lpwstr>
  </property>
  <property fmtid="{D5CDD505-2E9C-101B-9397-08002B2CF9AE}" pid="3" name="MediaServiceImageTags">
    <vt:lpwstr/>
  </property>
  <property fmtid="{D5CDD505-2E9C-101B-9397-08002B2CF9AE}" pid="4" name="Order">
    <vt:r8>38200</vt:r8>
  </property>
  <property fmtid="{D5CDD505-2E9C-101B-9397-08002B2CF9AE}" pid="5" name="xd_Signature">
    <vt:bool>false</vt:bool>
  </property>
  <property fmtid="{D5CDD505-2E9C-101B-9397-08002B2CF9AE}" pid="6" name="SharedWithUsers">
    <vt:lpwstr>51;#Frank Ruck</vt:lpwstr>
  </property>
  <property fmtid="{D5CDD505-2E9C-101B-9397-08002B2CF9AE}" pid="7" name="xd_ProgID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ClassificationContentMarkingFooterLocations">
    <vt:lpwstr>Office Theme:8\Custom Design:8</vt:lpwstr>
  </property>
  <property fmtid="{D5CDD505-2E9C-101B-9397-08002B2CF9AE}" pid="13" name="ClassificationContentMarkingFooterText">
    <vt:lpwstr>Sensitivity: C2-Restricted</vt:lpwstr>
  </property>
</Properties>
</file>