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74" r:id="rId3"/>
    <p:sldId id="359" r:id="rId4"/>
    <p:sldId id="368" r:id="rId5"/>
    <p:sldId id="369" r:id="rId6"/>
    <p:sldId id="370" r:id="rId7"/>
    <p:sldId id="371" r:id="rId8"/>
    <p:sldId id="365" r:id="rId9"/>
    <p:sldId id="272" r:id="rId10"/>
  </p:sldIdLst>
  <p:sldSz cx="10691813" cy="7559675"/>
  <p:notesSz cx="6797675" cy="9926638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99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  <a:srgbClr val="5B9BD5"/>
    <a:srgbClr val="2E75B6"/>
    <a:srgbClr val="143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84417B-AA63-4A5C-9FA8-635F3193FAC3}">
  <a:tblStyle styleId="{6D84417B-AA63-4A5C-9FA8-635F3193FAC3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0073" autoAdjust="0"/>
  </p:normalViewPr>
  <p:slideViewPr>
    <p:cSldViewPr snapToGrid="0">
      <p:cViewPr varScale="1">
        <p:scale>
          <a:sx n="73" d="100"/>
          <a:sy n="73" d="100"/>
        </p:scale>
        <p:origin x="1339" y="77"/>
      </p:cViewPr>
      <p:guideLst>
        <p:guide orient="horz" pos="4399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308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everyone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Im </a:t>
            </a:r>
            <a:r>
              <a:rPr lang="pl-P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glad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pl-P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pl-P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I’d like to introduce myself. I’m John Doe from Doe international. </a:t>
            </a:r>
            <a:endParaRPr lang="pl-PL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 I'd like to present to you today is ... </a:t>
            </a:r>
            <a:endParaRPr dirty="0"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99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First of </a:t>
            </a:r>
            <a:r>
              <a:rPr lang="pl-PL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I’ll</a:t>
            </a: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pl-PL" sz="1100" b="1" dirty="0">
              <a:solidFill>
                <a:srgbClr val="0070C0"/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sz="1100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TECHNOLOGY</a:t>
            </a:r>
            <a:r>
              <a:rPr lang="en-US" sz="1100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Unique technology, established internally and continuously developed, allowing production of the most sophisticated optoelectronics sensors, outmatching rival companies. Flexibility and ability to customize every product to each client needs. Own R&amp;D laboratory allowing development of technology and products.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sz="1100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PEOPLE.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Highly educated and experienced personnel. Friendly atmosphere promoting creativity and innovation. Workplace allowing work-life balance.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sz="1100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MARKET KNOWLEDGE.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Numerous group of satisfied customers. Wide network of distributors on European, American and Asian markets. Very good image on global detector market.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sz="1100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INNOVATION.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Close co-operation with academia and R&amp;D institutions allowing for highly advanced research. Ability to recruit highly competitive </a:t>
            </a:r>
            <a:r>
              <a:rPr lang="pl-PL" sz="1100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taff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pPr lvl="1" algn="just">
              <a:spcBef>
                <a:spcPts val="600"/>
              </a:spcBef>
              <a:buClr>
                <a:schemeClr val="tx2"/>
              </a:buClr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3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>
                <a:uFillTx/>
              </a:rPr>
              <a:t>Mesurements</a:t>
            </a:r>
            <a:r>
              <a:rPr lang="pl-PL" dirty="0">
                <a:uFillTx/>
              </a:rPr>
              <a:t> </a:t>
            </a:r>
            <a:r>
              <a:rPr lang="pl-PL" dirty="0" err="1">
                <a:uFillTx/>
              </a:rPr>
              <a:t>are</a:t>
            </a:r>
            <a:r>
              <a:rPr lang="pl-PL" dirty="0">
                <a:uFillTx/>
              </a:rPr>
              <a:t> </a:t>
            </a:r>
            <a:r>
              <a:rPr lang="pl-PL" dirty="0" err="1">
                <a:uFillTx/>
              </a:rPr>
              <a:t>alsow</a:t>
            </a:r>
            <a:r>
              <a:rPr lang="pl-PL" dirty="0">
                <a:uFillTx/>
              </a:rPr>
              <a:t> </a:t>
            </a:r>
            <a:r>
              <a:rPr lang="pl-PL" dirty="0" err="1">
                <a:uFillTx/>
              </a:rPr>
              <a:t>carried</a:t>
            </a:r>
            <a:r>
              <a:rPr lang="pl-PL" dirty="0">
                <a:uFillTx/>
              </a:rPr>
              <a:t> out by </a:t>
            </a:r>
            <a:r>
              <a:rPr lang="pl-PL" dirty="0" err="1">
                <a:uFillTx/>
              </a:rPr>
              <a:t>our</a:t>
            </a:r>
            <a:r>
              <a:rPr lang="pl-PL" dirty="0">
                <a:uFillTx/>
              </a:rPr>
              <a:t> </a:t>
            </a:r>
            <a:r>
              <a:rPr lang="pl-PL" dirty="0" err="1">
                <a:uFillTx/>
              </a:rPr>
              <a:t>production</a:t>
            </a:r>
            <a:r>
              <a:rPr lang="pl-PL" dirty="0">
                <a:uFillTx/>
              </a:rPr>
              <a:t> team</a:t>
            </a:r>
            <a:endParaRPr dirty="0">
              <a:uFillTx/>
            </a:endParaRPr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42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59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produce</a:t>
            </a:r>
            <a:r>
              <a:rPr lang="pl-PL" dirty="0"/>
              <a:t> a </a:t>
            </a:r>
            <a:r>
              <a:rPr lang="pl-PL" dirty="0" err="1"/>
              <a:t>large</a:t>
            </a:r>
            <a:r>
              <a:rPr lang="pl-PL" dirty="0"/>
              <a:t> </a:t>
            </a:r>
            <a:r>
              <a:rPr lang="pl-PL" dirty="0" err="1"/>
              <a:t>veraiety</a:t>
            </a:r>
            <a:r>
              <a:rPr lang="pl-PL" dirty="0"/>
              <a:t> of </a:t>
            </a:r>
            <a:r>
              <a:rPr lang="pl-PL" dirty="0" err="1"/>
              <a:t>detectors</a:t>
            </a:r>
            <a:r>
              <a:rPr lang="pl-PL" dirty="0"/>
              <a:t>, </a:t>
            </a:r>
            <a:r>
              <a:rPr lang="pl-PL" dirty="0" err="1"/>
              <a:t>like</a:t>
            </a:r>
            <a:r>
              <a:rPr lang="pl-PL" dirty="0"/>
              <a:t> PC PV PVM (PV </a:t>
            </a:r>
            <a:r>
              <a:rPr lang="pl-PL" dirty="0" err="1"/>
              <a:t>Multijunction</a:t>
            </a:r>
            <a:r>
              <a:rPr lang="pl-PL" dirty="0"/>
              <a:t>) PEM (</a:t>
            </a:r>
            <a:r>
              <a:rPr lang="pl-PL" dirty="0" err="1"/>
              <a:t>photoelectromagnetic</a:t>
            </a:r>
            <a:r>
              <a:rPr lang="pl-PL" dirty="0"/>
              <a:t>)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quadranst</a:t>
            </a:r>
            <a:r>
              <a:rPr lang="pl-PL" dirty="0"/>
              <a:t>.</a:t>
            </a:r>
            <a:r>
              <a:rPr lang="pl-PL" sz="1200" kern="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from </a:t>
            </a:r>
            <a:r>
              <a:rPr lang="pl-PL" sz="1200" kern="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near</a:t>
            </a:r>
            <a:r>
              <a:rPr lang="pl-PL" sz="1200" kern="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to far </a:t>
            </a:r>
            <a:r>
              <a:rPr lang="pl-PL" sz="1200" kern="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infrared</a:t>
            </a:r>
            <a:endParaRPr lang="pl-PL" sz="1200" kern="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  <a:p>
            <a:endParaRPr lang="pl-PL" sz="1200" kern="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  <a:p>
            <a:r>
              <a:rPr lang="pl-PL" sz="1200" kern="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Hiperhemisferyczna</a:t>
            </a:r>
            <a:r>
              <a:rPr lang="pl-PL" sz="1200" kern="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soczewka ograniczony kąt promieniowania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7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638" lvl="0" indent="-274638">
              <a:spcAft>
                <a:spcPts val="1200"/>
              </a:spcAft>
            </a:pP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Thank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u for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attension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274638" lvl="0" indent="-274638">
              <a:spcAft>
                <a:spcPts val="1200"/>
              </a:spcAft>
            </a:pP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wish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good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health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take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care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274638" lvl="0" indent="-274638">
              <a:spcAft>
                <a:spcPts val="1200"/>
              </a:spcAft>
            </a:pPr>
            <a:endParaRPr lang="pl-PL" sz="2400" dirty="0">
              <a:solidFill>
                <a:srgbClr val="2E75B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74638" lvl="0" indent="-274638">
              <a:spcAft>
                <a:spcPts val="1200"/>
              </a:spcAft>
            </a:pPr>
            <a:r>
              <a:rPr lang="en-US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we can do for you?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en-US" sz="1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Supply optoelectronic products that meet you requirements.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en-US" sz="1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Common projects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.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en-US" sz="16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Cooperation.</a:t>
            </a:r>
            <a:endParaRPr lang="pl-PL" sz="16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endParaRPr lang="pl-PL" sz="16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pPr marL="274638" lvl="0" indent="-274638">
              <a:spcAft>
                <a:spcPts val="1200"/>
              </a:spcAft>
            </a:pPr>
            <a:r>
              <a:rPr lang="pl-PL" sz="2400" dirty="0">
                <a:solidFill>
                  <a:srgbClr val="AEABA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 for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b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lang="pl-PL" sz="2400" dirty="0">
              <a:solidFill>
                <a:srgbClr val="2E75B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Zapraszamy do współpracy</a:t>
            </a:r>
            <a:endParaRPr lang="pl-PL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endParaRPr lang="en-US" sz="16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53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Nagłówek sekcji">
  <p:cSld name="2_Nagłówek sekcji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F:\prace\V\vigo\notes-a6-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1071293" cy="759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493575" y="5446723"/>
            <a:ext cx="6819946" cy="118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27"/>
              <a:buFont typeface="Tahoma"/>
              <a:buNone/>
              <a:defRPr sz="3527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492832" y="6716730"/>
            <a:ext cx="6818226" cy="63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984"/>
              <a:buFont typeface="Arial"/>
              <a:buNone/>
              <a:defRPr sz="1984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984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543"/>
              <a:buFont typeface="Arial"/>
              <a:buNone/>
              <a:defRPr sz="1543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543"/>
              <a:buFont typeface="Arial"/>
              <a:buNone/>
              <a:defRPr sz="1543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543"/>
              <a:buFont typeface="Arial"/>
              <a:buNone/>
              <a:defRPr sz="1543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543"/>
              <a:buFont typeface="Arial"/>
              <a:buNone/>
              <a:defRPr sz="1543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543"/>
              <a:buFont typeface="Arial"/>
              <a:buNone/>
              <a:defRPr sz="1543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543"/>
              <a:buFont typeface="Arial"/>
              <a:buNone/>
              <a:defRPr sz="1543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r>
              <a:rPr lang="pl-PL"/>
              <a:t> z x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800165" y="301593"/>
            <a:ext cx="7356636" cy="93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Tahoma"/>
              <a:buNone/>
              <a:defRPr sz="48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534591" y="1768686"/>
            <a:ext cx="9622211" cy="438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>
  <p:cSld name="Nagłówek sekcj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F:\prace\V\vigo\notes-a6_24-11-16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43055" cy="72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F:\prace\V\vigo\notes-a6_24-11-16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839" y="0"/>
            <a:ext cx="3959974" cy="74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10800000" flipH="1">
            <a:off x="0" y="-3"/>
            <a:ext cx="5551054" cy="755967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38250" y="3094038"/>
            <a:ext cx="3536950" cy="246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3470A6"/>
                </a:solidFill>
                <a:uFillTx/>
                <a:latin typeface="+mj-lt"/>
              </a:defRPr>
            </a:lvl1pPr>
            <a:lvl2pPr marL="755957" indent="-251986">
              <a:spcBef>
                <a:spcPts val="24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2pPr>
            <a:lvl3pPr marL="1259929" indent="-251986">
              <a:buClr>
                <a:srgbClr val="5BB9FF"/>
              </a:buClr>
              <a:buFont typeface="Tahoma" panose="020B0604030504040204" pitchFamily="34" charset="0"/>
              <a:buChar char="›"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3pPr>
            <a:lvl4pPr marL="1763900" indent="-251986">
              <a:buClr>
                <a:srgbClr val="5BB9FF"/>
              </a:buClr>
              <a:buFont typeface="Tahoma" panose="020B0604030504040204" pitchFamily="34" charset="0"/>
              <a:buChar char="›"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4pPr>
            <a:lvl5pPr marL="2267872" indent="-251986">
              <a:buClr>
                <a:srgbClr val="5BB9FF"/>
              </a:buClr>
              <a:buFont typeface="Tahoma" panose="020B0604030504040204" pitchFamily="34" charset="0"/>
              <a:buChar char="›"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  <a:endParaRPr lang="pl-PL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496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 flipH="1">
            <a:off x="-1" y="7250103"/>
            <a:ext cx="10691814" cy="72388"/>
          </a:xfrm>
          <a:prstGeom prst="roundRect">
            <a:avLst>
              <a:gd name="adj" fmla="val 69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75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71374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F:\prace\V\vigo\logo-vigo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6908" y="405995"/>
            <a:ext cx="1389005" cy="568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 rot="10800000" flipH="1">
            <a:off x="0" y="0"/>
            <a:ext cx="6918036" cy="267854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-1" y="1399593"/>
            <a:ext cx="10691813" cy="11103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10028055" y="7126582"/>
            <a:ext cx="394112" cy="319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1" i="0" u="none" strike="noStrike" cap="none">
                <a:solidFill>
                  <a:srgbClr val="75707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 u="none" strike="noStrike" cap="none">
              <a:solidFill>
                <a:srgbClr val="75707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-9331" y="440017"/>
            <a:ext cx="149289" cy="31119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381">
          <p15:clr>
            <a:srgbClr val="F26B43"/>
          </p15:clr>
        </p15:guide>
        <p15:guide id="3" pos="306">
          <p15:clr>
            <a:srgbClr val="F26B43"/>
          </p15:clr>
        </p15:guide>
        <p15:guide id="4" pos="6429">
          <p15:clr>
            <a:srgbClr val="F26B43"/>
          </p15:clr>
        </p15:guide>
        <p15:guide id="5" orient="horz" pos="285">
          <p15:clr>
            <a:srgbClr val="F26B43"/>
          </p15:clr>
        </p15:guide>
        <p15:guide id="6" orient="horz" pos="4480">
          <p15:clr>
            <a:srgbClr val="F26B43"/>
          </p15:clr>
        </p15:guide>
        <p15:guide id="7" orient="horz" pos="960">
          <p15:clr>
            <a:srgbClr val="F26B43"/>
          </p15:clr>
        </p15:guide>
        <p15:guide id="8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19.gif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3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 ?><Relationships xmlns="http://schemas.openxmlformats.org/package/2006/relationships"><Relationship Id="rId3" Target="../media/image23.jpg" Type="http://schemas.openxmlformats.org/officeDocument/2006/relationships/image"/><Relationship Id="rId7" Target="../media/image27.jpg" Type="http://schemas.openxmlformats.org/officeDocument/2006/relationships/image"/><Relationship Id="rId2" Target="../media/image22.jp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g" Type="http://schemas.openxmlformats.org/officeDocument/2006/relationships/image"/><Relationship Id="rId4" Target="../media/image24.jp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4093684" y="4653622"/>
            <a:ext cx="6014148" cy="238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pl-PL" sz="4400" dirty="0" err="1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Infrared</a:t>
            </a:r>
            <a:r>
              <a:rPr lang="pl-PL" sz="4400" dirty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 </a:t>
            </a:r>
            <a:r>
              <a:rPr lang="pl-PL" sz="4400" dirty="0" err="1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solutions</a:t>
            </a:r>
            <a:r>
              <a:rPr lang="pl-PL" sz="4400" dirty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 for </a:t>
            </a:r>
            <a:r>
              <a:rPr lang="pl-PL" sz="4400" dirty="0" err="1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your</a:t>
            </a:r>
            <a:r>
              <a:rPr lang="pl-PL" sz="4400" dirty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 </a:t>
            </a:r>
            <a:r>
              <a:rPr lang="pl-PL" sz="4400" dirty="0" err="1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applications</a:t>
            </a:r>
            <a:r>
              <a:rPr lang="pl-PL" sz="4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pl-PL" sz="4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l-PL" sz="4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pl-PL" sz="4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l-PL" sz="1800" b="1" i="0" u="none" strike="noStrike" cap="none" dirty="0" smtClean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Jerzy Łach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				</a:t>
            </a:r>
            <a:r>
              <a:rPr lang="pl-PL" sz="1800" b="1" dirty="0" err="1" smtClean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June</a:t>
            </a:r>
            <a:r>
              <a:rPr lang="pl-PL" sz="1800" b="1" dirty="0" smtClean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Tahoma"/>
                <a:sym typeface="Tahoma"/>
              </a:rPr>
              <a:t> 2020</a:t>
            </a:r>
            <a:endParaRPr sz="1800" b="0" i="0" u="none" strike="noStrike" cap="none" dirty="0">
              <a:solidFill>
                <a:schemeClr val="lt1"/>
              </a:solidFill>
              <a:latin typeface="Roboto" panose="020B0604020202020204" charset="0"/>
              <a:ea typeface="Roboto" panose="020B0604020202020204" charset="0"/>
              <a:cs typeface="Tahoma"/>
              <a:sym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91D09F9-5132-4B6D-B864-165F31C2915A}"/>
              </a:ext>
            </a:extLst>
          </p:cNvPr>
          <p:cNvSpPr txBox="1"/>
          <p:nvPr/>
        </p:nvSpPr>
        <p:spPr>
          <a:xfrm>
            <a:off x="3957758" y="3931921"/>
            <a:ext cx="6123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EPIC Online Technology Meeting on </a:t>
            </a:r>
            <a:r>
              <a:rPr lang="pl-PL" sz="24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Laser-</a:t>
            </a:r>
            <a:r>
              <a:rPr lang="pl-PL" sz="2400" dirty="0" err="1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based</a:t>
            </a:r>
            <a:endParaRPr lang="pl-PL" sz="2400" dirty="0" smtClean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algn="r"/>
            <a:r>
              <a:rPr lang="pl-PL" sz="24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Semiconductor Processing</a:t>
            </a:r>
            <a:endParaRPr lang="pl-PL" sz="2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485775" y="441631"/>
            <a:ext cx="9594884" cy="359522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Clr>
                <a:srgbClr val="000000"/>
              </a:buClr>
              <a:buSzPct val="100000"/>
              <a:defRPr>
                <a:uFillTx/>
              </a:defRPr>
            </a:pPr>
            <a:r>
              <a:rPr 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FillTx/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ABOUT US</a:t>
            </a:r>
          </a:p>
        </p:txBody>
      </p:sp>
      <p:sp>
        <p:nvSpPr>
          <p:cNvPr id="2" name="Rectangle 1"/>
          <p:cNvSpPr>
            <a:spLocks/>
          </p:cNvSpPr>
          <p:nvPr/>
        </p:nvSpPr>
        <p:spPr>
          <a:xfrm>
            <a:off x="485773" y="801153"/>
            <a:ext cx="6020129" cy="40729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AEABAB"/>
                </a:solidFill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competitive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advantages</a:t>
            </a:r>
            <a:endParaRPr lang="pl-PL" sz="2400" dirty="0">
              <a:solidFill>
                <a:schemeClr val="bg2">
                  <a:lumMod val="90000"/>
                </a:schemeClr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VIGO System supplies a wide range of </a:t>
            </a:r>
            <a:r>
              <a:rPr lang="en-US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products for photonics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. Our offer includes both epitaxial semiconductor materials as well as infrared detectors and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detection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modules. All products are </a:t>
            </a:r>
            <a:r>
              <a:rPr lang="en-US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based on our own unique technology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Our competitive advantage is based on:</a:t>
            </a:r>
            <a:endParaRPr lang="pl-PL" b="1" dirty="0">
              <a:solidFill>
                <a:schemeClr val="accent1">
                  <a:lumMod val="75000"/>
                </a:schemeClr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30 years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of experience in detector manufacturing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The best quality to price ratio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Ability to meet the highest quality requirements (NASA, military)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Main supplier for detectors for QCL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&gt;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employees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 professor, 1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PhDs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&gt;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engineers)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65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</a:t>
            </a:r>
            <a:r>
              <a:rPr lang="pl-PL" b="1" baseline="30000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of production area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pl-PL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pl-PL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pl-PL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endParaRPr lang="pl-PL" dirty="0">
              <a:solidFill>
                <a:schemeClr val="bg2">
                  <a:lumMod val="25000"/>
                </a:schemeClr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6BDCFD06-AAB1-4718-AA92-542D0CA23E90}"/>
              </a:ext>
            </a:extLst>
          </p:cNvPr>
          <p:cNvSpPr>
            <a:spLocks/>
          </p:cNvSpPr>
          <p:nvPr/>
        </p:nvSpPr>
        <p:spPr>
          <a:xfrm>
            <a:off x="530897" y="4368210"/>
            <a:ext cx="5929879" cy="28777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AEABAB"/>
                </a:solidFill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Our strengths</a:t>
            </a:r>
          </a:p>
          <a:p>
            <a:pPr marL="285750" indent="-285750" algn="just"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TECHNOLOGY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Unique technology, established internally and continuously developed, allowing production of sophisticated optoelectronics sensors</a:t>
            </a:r>
            <a:endParaRPr lang="pl-PL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PEOPLE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Highly educated and experienced personnel</a:t>
            </a:r>
            <a:endParaRPr lang="pl-PL" b="1" dirty="0">
              <a:solidFill>
                <a:schemeClr val="bg2">
                  <a:lumMod val="25000"/>
                </a:schemeClr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MARKET KNOWLEDGE</a:t>
            </a:r>
            <a:r>
              <a:rPr lang="pl-PL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Numerous group of satisfied customers. Wide network of distributors</a:t>
            </a:r>
            <a:endParaRPr lang="pl-PL" b="1" dirty="0">
              <a:solidFill>
                <a:srgbClr val="0070C0"/>
              </a:solidFill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Clr>
                <a:srgbClr val="5BB9FF"/>
              </a:buClr>
              <a:buFont typeface="Tahoma" panose="020B0604030504040204" pitchFamily="34" charset="0"/>
              <a:buChar char="›"/>
            </a:pPr>
            <a:r>
              <a:rPr lang="en-US" b="1" dirty="0">
                <a:solidFill>
                  <a:srgbClr val="0070C0"/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INNOVATION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Close co-operation with academia and R&amp;D institutions allowing for highly advanced research. Ability to recruit highly competitive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taff</a:t>
            </a:r>
            <a:endParaRPr lang="en-US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4" name="Picture 47">
            <a:extLst>
              <a:ext uri="{FF2B5EF4-FFF2-40B4-BE49-F238E27FC236}">
                <a16:creationId xmlns:a16="http://schemas.microsoft.com/office/drawing/2014/main" id="{41A674E7-16BB-4EBF-893A-4BA82C2EE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652" y="1417463"/>
            <a:ext cx="4071955" cy="52250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371356-20F5-42FD-AB46-5EFEEF295C3B}"/>
              </a:ext>
            </a:extLst>
          </p:cNvPr>
          <p:cNvSpPr txBox="1"/>
          <p:nvPr/>
        </p:nvSpPr>
        <p:spPr>
          <a:xfrm>
            <a:off x="-62690" y="7359620"/>
            <a:ext cx="1069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EPIC Online Technology Meeting </a:t>
            </a:r>
            <a:r>
              <a:rPr lang="en-US" sz="1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on </a:t>
            </a:r>
            <a:r>
              <a:rPr lang="en-US" sz="10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Laser-based</a:t>
            </a:r>
            <a:r>
              <a:rPr lang="pl-PL" sz="10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Semiconductor Processing</a:t>
            </a:r>
            <a:r>
              <a:rPr lang="pl-PL" sz="100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						                      Jerzy Łach</a:t>
            </a:r>
          </a:p>
          <a:p>
            <a:endParaRPr lang="pl-PL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>
            <a:extLst>
              <a:ext uri="{FF2B5EF4-FFF2-40B4-BE49-F238E27FC236}">
                <a16:creationId xmlns:a16="http://schemas.microsoft.com/office/drawing/2014/main" id="{60A823DD-A46B-483B-91B3-2586075DB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52" y="5047547"/>
            <a:ext cx="2242120" cy="175942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822DB11-7BE5-4FF3-BAA5-7BDA5689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335" y="5177756"/>
            <a:ext cx="2384179" cy="1589453"/>
          </a:xfrm>
          <a:prstGeom prst="rect">
            <a:avLst/>
          </a:prstGeom>
        </p:spPr>
      </p:pic>
      <p:sp>
        <p:nvSpPr>
          <p:cNvPr id="35" name="Rectangle 7"/>
          <p:cNvSpPr>
            <a:spLocks/>
          </p:cNvSpPr>
          <p:nvPr/>
        </p:nvSpPr>
        <p:spPr>
          <a:xfrm>
            <a:off x="436737" y="460055"/>
            <a:ext cx="9594884" cy="359522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SzPct val="100000"/>
              <a:defRPr>
                <a:uFillTx/>
              </a:defRPr>
            </a:pPr>
            <a:r>
              <a:rPr lang="pl-PL" altLang="pl-PL" sz="2400" dirty="0" err="1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Verticaly</a:t>
            </a: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altLang="pl-PL" sz="2400" dirty="0" err="1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integrated</a:t>
            </a: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altLang="pl-PL" sz="2400" dirty="0" err="1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manufacturer</a:t>
            </a: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of </a:t>
            </a:r>
            <a:r>
              <a:rPr lang="pl-PL" altLang="pl-PL" sz="2400" dirty="0" err="1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Mid</a:t>
            </a: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IR </a:t>
            </a:r>
            <a:r>
              <a:rPr lang="pl-PL" altLang="pl-PL" sz="2400" dirty="0" err="1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components</a:t>
            </a:r>
            <a:endParaRPr lang="pl-PL" altLang="pl-PL" sz="2400" dirty="0">
              <a:solidFill>
                <a:srgbClr val="1433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Roboto" panose="020B0604020202020204" charset="0"/>
              <a:ea typeface="Roboto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36" name="Shape 591">
            <a:extLst>
              <a:ext uri="{FF2B5EF4-FFF2-40B4-BE49-F238E27FC236}">
                <a16:creationId xmlns:a16="http://schemas.microsoft.com/office/drawing/2014/main" id="{2F214FAE-BA51-4C76-9CFC-1158E7501257}"/>
              </a:ext>
            </a:extLst>
          </p:cNvPr>
          <p:cNvSpPr/>
          <p:nvPr/>
        </p:nvSpPr>
        <p:spPr>
          <a:xfrm>
            <a:off x="198594" y="1062458"/>
            <a:ext cx="10804633" cy="87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pl-PL" kern="0" dirty="0">
                <a:solidFill>
                  <a:srgbClr val="AEABAB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//  </a:t>
            </a:r>
            <a:r>
              <a:rPr lang="pl-PL" sz="1800" b="1" kern="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C</a:t>
            </a:r>
            <a:r>
              <a:rPr lang="pl-PL" sz="1800" b="1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omplete </a:t>
            </a:r>
            <a:r>
              <a:rPr lang="pl-PL" sz="1800" b="1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production</a:t>
            </a:r>
            <a:r>
              <a:rPr lang="pl-PL" sz="1800" b="1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</a:t>
            </a:r>
            <a:r>
              <a:rPr lang="pl-PL" sz="1800" b="1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line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for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infrared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semiconductors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and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Mid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IR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photonic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devices</a:t>
            </a:r>
            <a:endParaRPr lang="pl-PL" sz="1800" kern="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pl-PL" sz="1800" kern="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                                	  1. </a:t>
            </a:r>
            <a:r>
              <a:rPr lang="pl-PL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Epitaxy</a:t>
            </a:r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                                                 </a:t>
            </a:r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                                   2. Processing                               </a:t>
            </a:r>
            <a:endParaRPr lang="pl-PL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213126C-30C0-4E02-82C5-D025B94663A2}"/>
              </a:ext>
            </a:extLst>
          </p:cNvPr>
          <p:cNvSpPr/>
          <p:nvPr/>
        </p:nvSpPr>
        <p:spPr>
          <a:xfrm>
            <a:off x="198594" y="6714417"/>
            <a:ext cx="9572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                         4. Integration with </a:t>
            </a:r>
            <a:r>
              <a:rPr lang="pl-PL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electronics</a:t>
            </a:r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                                                             3. </a:t>
            </a:r>
            <a:r>
              <a:rPr lang="pl-PL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Detectors</a:t>
            </a:r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packaging</a:t>
            </a:r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                            </a:t>
            </a:r>
            <a:endParaRPr lang="pl-PL" dirty="0">
              <a:solidFill>
                <a:srgbClr val="2E75B5"/>
              </a:solidFill>
            </a:endParaRPr>
          </a:p>
        </p:txBody>
      </p:sp>
      <p:pic>
        <p:nvPicPr>
          <p:cNvPr id="62" name="Shape 572">
            <a:extLst>
              <a:ext uri="{FF2B5EF4-FFF2-40B4-BE49-F238E27FC236}">
                <a16:creationId xmlns:a16="http://schemas.microsoft.com/office/drawing/2014/main" id="{F8E27EDA-CB11-4AAD-A7C7-2DB12693F5FD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047" y="2000843"/>
            <a:ext cx="1992464" cy="12265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pole tekstowe 62">
            <a:extLst>
              <a:ext uri="{FF2B5EF4-FFF2-40B4-BE49-F238E27FC236}">
                <a16:creationId xmlns:a16="http://schemas.microsoft.com/office/drawing/2014/main" id="{32F316E3-984A-434B-B303-C780D1648AA0}"/>
              </a:ext>
            </a:extLst>
          </p:cNvPr>
          <p:cNvSpPr txBox="1"/>
          <p:nvPr/>
        </p:nvSpPr>
        <p:spPr>
          <a:xfrm>
            <a:off x="2306024" y="3233579"/>
            <a:ext cx="250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Production of high quality epitaxial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heterostructures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from materials of group III-V. GaAs and </a:t>
            </a:r>
            <a:r>
              <a:rPr lang="en-US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InP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based products.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64" name="Shape 566">
            <a:extLst>
              <a:ext uri="{FF2B5EF4-FFF2-40B4-BE49-F238E27FC236}">
                <a16:creationId xmlns:a16="http://schemas.microsoft.com/office/drawing/2014/main" id="{3187CB2E-BD04-48E6-9402-62B714D7B6AD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84" y="2988448"/>
            <a:ext cx="1605351" cy="113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pole tekstowe 66">
            <a:extLst>
              <a:ext uri="{FF2B5EF4-FFF2-40B4-BE49-F238E27FC236}">
                <a16:creationId xmlns:a16="http://schemas.microsoft.com/office/drawing/2014/main" id="{D5EBA87F-5734-47DB-A7B5-E3A7805E6488}"/>
              </a:ext>
            </a:extLst>
          </p:cNvPr>
          <p:cNvSpPr txBox="1"/>
          <p:nvPr/>
        </p:nvSpPr>
        <p:spPr>
          <a:xfrm>
            <a:off x="4751348" y="1944736"/>
            <a:ext cx="2326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Contact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and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passivation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deposition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dry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and wet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etching and photolithography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68" name="Shape 568">
            <a:extLst>
              <a:ext uri="{FF2B5EF4-FFF2-40B4-BE49-F238E27FC236}">
                <a16:creationId xmlns:a16="http://schemas.microsoft.com/office/drawing/2014/main" id="{58276600-CDE0-4BDD-ADAD-19E2B8933EC2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009" y="2008271"/>
            <a:ext cx="1939979" cy="115343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pole tekstowe 68">
            <a:extLst>
              <a:ext uri="{FF2B5EF4-FFF2-40B4-BE49-F238E27FC236}">
                <a16:creationId xmlns:a16="http://schemas.microsoft.com/office/drawing/2014/main" id="{FF3E7F80-38E7-44F2-9F87-57F96763CD08}"/>
              </a:ext>
            </a:extLst>
          </p:cNvPr>
          <p:cNvSpPr txBox="1"/>
          <p:nvPr/>
        </p:nvSpPr>
        <p:spPr>
          <a:xfrm>
            <a:off x="5200716" y="4333349"/>
            <a:ext cx="1849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Microlenses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monolithically integrated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with the active structure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</a:t>
            </a:r>
          </a:p>
        </p:txBody>
      </p:sp>
      <p:pic>
        <p:nvPicPr>
          <p:cNvPr id="70" name="Shape 590">
            <a:extLst>
              <a:ext uri="{FF2B5EF4-FFF2-40B4-BE49-F238E27FC236}">
                <a16:creationId xmlns:a16="http://schemas.microsoft.com/office/drawing/2014/main" id="{285AC0DA-6C57-49D1-B9D9-F14521BF2B63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471" y="4578393"/>
            <a:ext cx="1849413" cy="68875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pole tekstowe 70">
            <a:extLst>
              <a:ext uri="{FF2B5EF4-FFF2-40B4-BE49-F238E27FC236}">
                <a16:creationId xmlns:a16="http://schemas.microsoft.com/office/drawing/2014/main" id="{92D193D0-DB66-4310-8B41-5DEB65D65D7B}"/>
              </a:ext>
            </a:extLst>
          </p:cNvPr>
          <p:cNvSpPr txBox="1"/>
          <p:nvPr/>
        </p:nvSpPr>
        <p:spPr>
          <a:xfrm>
            <a:off x="7253208" y="5573243"/>
            <a:ext cx="1920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Automated assembly, 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hermetization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and </a:t>
            </a:r>
            <a:r>
              <a:rPr lang="en-AU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pack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</a:t>
            </a:r>
            <a:r>
              <a:rPr lang="en-AU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ging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C6E1915-F0C2-4F3C-AD96-791057DA3E47}"/>
              </a:ext>
            </a:extLst>
          </p:cNvPr>
          <p:cNvSpPr txBox="1"/>
          <p:nvPr/>
        </p:nvSpPr>
        <p:spPr>
          <a:xfrm>
            <a:off x="387401" y="4480772"/>
            <a:ext cx="1719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</a:t>
            </a:r>
            <a:r>
              <a:rPr lang="en-US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edicated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electronics for each type of infrared detector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245D688B-E579-4A8B-9E2B-E1BCAF5D8CF2}"/>
              </a:ext>
            </a:extLst>
          </p:cNvPr>
          <p:cNvSpPr txBox="1"/>
          <p:nvPr/>
        </p:nvSpPr>
        <p:spPr>
          <a:xfrm>
            <a:off x="2306024" y="5691478"/>
            <a:ext cx="229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Integration of infrared detector with electronics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in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common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packages</a:t>
            </a:r>
            <a:r>
              <a:rPr lang="en-AU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. Complete detection modules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04EC1E32-6366-46CA-B768-C64CD54C21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80" y="4209355"/>
            <a:ext cx="2223184" cy="1482123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6AB42D5-6E35-44AB-A9F2-EAA08FEF8F72}"/>
              </a:ext>
            </a:extLst>
          </p:cNvPr>
          <p:cNvSpPr txBox="1"/>
          <p:nvPr/>
        </p:nvSpPr>
        <p:spPr>
          <a:xfrm>
            <a:off x="7029265" y="3248403"/>
            <a:ext cx="2144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</a:t>
            </a:r>
            <a:r>
              <a:rPr lang="en-AU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reparation of structures for assembly: dicing, 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wirebonding and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flip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-chip</a:t>
            </a:r>
            <a:endParaRPr lang="en-AU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381988F-3A5B-4CCF-BCF7-929FE737F4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2571" y="2688271"/>
            <a:ext cx="1943895" cy="144690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364ABCA-E836-4EF4-B134-E3AC44DC4FB2}"/>
              </a:ext>
            </a:extLst>
          </p:cNvPr>
          <p:cNvSpPr txBox="1"/>
          <p:nvPr/>
        </p:nvSpPr>
        <p:spPr>
          <a:xfrm>
            <a:off x="436737" y="2068121"/>
            <a:ext cx="19854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/>
            </a:r>
            <a:br>
              <a:rPr lang="en-US" sz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</a:b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Growth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of MCT and III-V semiconductor layers in MOCVD and MBE technology</a:t>
            </a:r>
            <a:endParaRPr lang="pl-PL" sz="12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50228CAA-D8EA-4C4C-B92B-088A32DF309B}"/>
              </a:ext>
            </a:extLst>
          </p:cNvPr>
          <p:cNvCxnSpPr/>
          <p:nvPr/>
        </p:nvCxnSpPr>
        <p:spPr>
          <a:xfrm>
            <a:off x="4810819" y="1910080"/>
            <a:ext cx="0" cy="4804337"/>
          </a:xfrm>
          <a:prstGeom prst="line">
            <a:avLst/>
          </a:prstGeom>
          <a:ln w="19050">
            <a:solidFill>
              <a:srgbClr val="2E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0507909C-25CE-47BA-BEAC-779561B2ED5C}"/>
              </a:ext>
            </a:extLst>
          </p:cNvPr>
          <p:cNvCxnSpPr>
            <a:cxnSpLocks/>
          </p:cNvCxnSpPr>
          <p:nvPr/>
        </p:nvCxnSpPr>
        <p:spPr>
          <a:xfrm>
            <a:off x="536525" y="4177843"/>
            <a:ext cx="8749715" cy="9843"/>
          </a:xfrm>
          <a:prstGeom prst="line">
            <a:avLst/>
          </a:prstGeom>
          <a:ln w="19050">
            <a:solidFill>
              <a:srgbClr val="2E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1C7374F-865B-4FD7-BCA4-E91F60B2F00D}"/>
              </a:ext>
            </a:extLst>
          </p:cNvPr>
          <p:cNvSpPr txBox="1"/>
          <p:nvPr/>
        </p:nvSpPr>
        <p:spPr>
          <a:xfrm rot="16200000">
            <a:off x="9235806" y="4012503"/>
            <a:ext cx="38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Wingdings" panose="05000000000000000000" pitchFamily="2" charset="2"/>
              </a:rPr>
              <a:t>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F67AD79-49E7-4E5A-B8EC-5B5EF5BA0A6E}"/>
              </a:ext>
            </a:extLst>
          </p:cNvPr>
          <p:cNvSpPr>
            <a:spLocks/>
          </p:cNvSpPr>
          <p:nvPr/>
        </p:nvSpPr>
        <p:spPr>
          <a:xfrm>
            <a:off x="485775" y="424447"/>
            <a:ext cx="9594884" cy="376706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SzPct val="100000"/>
              <a:defRPr>
                <a:uFillTx/>
              </a:defRPr>
            </a:pP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Laser </a:t>
            </a:r>
            <a:r>
              <a:rPr lang="pl-PL" altLang="pl-PL" sz="24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Semiconductor &amp; PCB </a:t>
            </a: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Processing Applications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9EDE91F-3F72-4064-A007-08E481D3223B}"/>
              </a:ext>
            </a:extLst>
          </p:cNvPr>
          <p:cNvSpPr/>
          <p:nvPr/>
        </p:nvSpPr>
        <p:spPr>
          <a:xfrm>
            <a:off x="485774" y="1206416"/>
            <a:ext cx="630012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5000"/>
            </a:pPr>
            <a:r>
              <a:rPr lang="pl-PL" sz="2000" dirty="0" smtClean="0">
                <a:solidFill>
                  <a:srgbClr val="AEABA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Wafer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processing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- 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laser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parameters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measurement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SzPct val="45000"/>
              <a:buFontTx/>
              <a:buChar char="-"/>
            </a:pP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Dicing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milling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laser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parameters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monitoring</a:t>
            </a:r>
          </a:p>
          <a:p>
            <a:pPr marL="285750" indent="-285750">
              <a:buSzPct val="45000"/>
              <a:buFontTx/>
              <a:buChar char="-"/>
            </a:pP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Etching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- 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fast </a:t>
            </a:r>
            <a:r>
              <a:rPr lang="pl-PL" sz="1800" dirty="0" smtClean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semiconductor </a:t>
            </a:r>
            <a:r>
              <a:rPr lang="pl-PL" sz="1800" dirty="0" err="1" smtClean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surface</a:t>
            </a:r>
            <a:r>
              <a:rPr lang="pl-PL" sz="1800" dirty="0" smtClean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temperature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measurement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SzPct val="45000"/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UV/EUV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lithography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laser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beam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measurement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SzPct val="45000"/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Fast laser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pulse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measurement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SzPct val="45000"/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Laser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beam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positioning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SzPct val="45000"/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PCB via hole laser </a:t>
            </a:r>
            <a:r>
              <a:rPr lang="pl-PL" sz="18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testing</a:t>
            </a:r>
            <a:endParaRPr lang="pl-PL" sz="1800" dirty="0" smtClean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buSzPct val="45000"/>
            </a:pPr>
            <a:endParaRPr lang="pl-PL" sz="1800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buSzPct val="45000"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997" y="2221895"/>
            <a:ext cx="1801786" cy="1230103"/>
          </a:xfrm>
          <a:prstGeom prst="rect">
            <a:avLst/>
          </a:prstGeom>
        </p:spPr>
      </p:pic>
      <p:pic>
        <p:nvPicPr>
          <p:cNvPr id="1026" name="Picture 2" descr="https://lh6.googleusercontent.com/wW-CO1EtrGQ2xQwSxNMO_XK4TbGPiVVhRB8DDzgevlZQkzZjd8dFinqIpWkpuVlRL4ABZ-Y60PPdSX1Ztr08H6aPgHxxwrRyLeSoZgHtzz2Nyb_FsYAhxo8Ey8pe0yFcE6hvF7ffpi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68" y="3481068"/>
            <a:ext cx="1976415" cy="13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34" y="1206416"/>
            <a:ext cx="1409625" cy="94135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4E261DE-192C-4A1C-8BDE-DB3E59E17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47" y="4087733"/>
            <a:ext cx="4630673" cy="2985317"/>
          </a:xfrm>
          <a:prstGeom prst="rect">
            <a:avLst/>
          </a:prstGeom>
        </p:spPr>
      </p:pic>
      <p:pic>
        <p:nvPicPr>
          <p:cNvPr id="2" name="Picture 2" descr="4812intro_fapo_imge.gif (514×31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84" y="4800520"/>
            <a:ext cx="3646567" cy="22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F67AD79-49E7-4E5A-B8EC-5B5EF5BA0A6E}"/>
              </a:ext>
            </a:extLst>
          </p:cNvPr>
          <p:cNvSpPr>
            <a:spLocks/>
          </p:cNvSpPr>
          <p:nvPr/>
        </p:nvSpPr>
        <p:spPr>
          <a:xfrm>
            <a:off x="485775" y="424447"/>
            <a:ext cx="9594884" cy="376706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SzPct val="100000"/>
              <a:defRPr>
                <a:uFillTx/>
              </a:defRPr>
            </a:pPr>
            <a:r>
              <a:rPr lang="en-US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Opportunities For IR Detectors </a:t>
            </a:r>
            <a:r>
              <a:rPr lang="pl-PL" altLang="pl-PL" sz="24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In</a:t>
            </a:r>
            <a:r>
              <a:rPr lang="en-US" altLang="pl-PL" sz="24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Laser</a:t>
            </a:r>
            <a:r>
              <a:rPr lang="pl-PL" altLang="pl-PL" sz="240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&amp;PCB</a:t>
            </a:r>
            <a:r>
              <a:rPr lang="en-US" altLang="pl-PL" sz="240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en-US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Processing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9EDE91F-3F72-4064-A007-08E481D3223B}"/>
              </a:ext>
            </a:extLst>
          </p:cNvPr>
          <p:cNvSpPr/>
          <p:nvPr/>
        </p:nvSpPr>
        <p:spPr>
          <a:xfrm>
            <a:off x="485774" y="1206416"/>
            <a:ext cx="3504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45000"/>
            </a:pPr>
            <a:r>
              <a:rPr lang="pl-PL" sz="2000" dirty="0">
                <a:solidFill>
                  <a:srgbClr val="AEABA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Parameters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vs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fundamental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limits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buSzPct val="45000"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872ED1-7880-43B5-9E92-DAC9F0BCE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r="1087"/>
          <a:stretch/>
        </p:blipFill>
        <p:spPr>
          <a:xfrm>
            <a:off x="30091" y="2319565"/>
            <a:ext cx="4415851" cy="3600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FA83C9E5-7B0D-4E95-97B0-BF09CE63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83" y="2422210"/>
            <a:ext cx="5690456" cy="3600000"/>
          </a:xfrm>
          <a:prstGeom prst="rect">
            <a:avLst/>
          </a:prstGeom>
        </p:spPr>
      </p:pic>
      <p:sp>
        <p:nvSpPr>
          <p:cNvPr id="22" name="Shape 591">
            <a:extLst>
              <a:ext uri="{FF2B5EF4-FFF2-40B4-BE49-F238E27FC236}">
                <a16:creationId xmlns:a16="http://schemas.microsoft.com/office/drawing/2014/main" id="{D9196B7E-B0D0-420E-90BD-34855F2A79AE}"/>
              </a:ext>
            </a:extLst>
          </p:cNvPr>
          <p:cNvSpPr/>
          <p:nvPr/>
        </p:nvSpPr>
        <p:spPr>
          <a:xfrm>
            <a:off x="4683784" y="1086448"/>
            <a:ext cx="5690456" cy="105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fontAlgn="base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58C"/>
              </a:buClr>
              <a:buSzPct val="120000"/>
              <a:buNone/>
              <a:defRPr/>
            </a:pPr>
            <a:r>
              <a:rPr lang="pl-PL" kern="0" dirty="0">
                <a:solidFill>
                  <a:srgbClr val="AEABAB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// 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Detectivity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approaching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fundamental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limits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of performance</a:t>
            </a:r>
          </a:p>
          <a:p>
            <a:pPr fontAlgn="base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58C"/>
              </a:buClr>
              <a:buSzPct val="120000"/>
              <a:buNone/>
              <a:defRPr/>
            </a:pP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Time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response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aproaching</a:t>
            </a:r>
            <a:r>
              <a:rPr lang="pl-PL" sz="1800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GHz </a:t>
            </a:r>
            <a:r>
              <a:rPr lang="pl-PL" sz="1800" dirty="0" err="1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range</a:t>
            </a:r>
            <a:endParaRPr lang="pl-PL" sz="180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pl-PL" sz="1800" b="1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pl-PL" sz="1800" b="1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pl-PL" sz="1800" b="1" dirty="0">
                <a:solidFill>
                  <a:srgbClr val="2E75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"/>
              </a:rPr>
              <a:t> </a:t>
            </a:r>
            <a:endParaRPr lang="pl-PL" kern="0" dirty="0">
              <a:solidFill>
                <a:srgbClr val="2E75B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2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485775" y="441631"/>
            <a:ext cx="9594884" cy="359522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Clr>
                <a:srgbClr val="000000"/>
              </a:buClr>
              <a:buSzPct val="100000"/>
              <a:defRPr/>
            </a:pPr>
            <a:r>
              <a:rPr lang="pl-PL" sz="24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INFRARED DETECTORS</a:t>
            </a:r>
            <a:endParaRPr lang="en-US" sz="2400" dirty="0">
              <a:solidFill>
                <a:srgbClr val="1433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Roboto" panose="020B0604020202020204" charset="0"/>
              <a:ea typeface="Roboto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2174" y="858063"/>
            <a:ext cx="843651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Photovoltaic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multiple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junction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detectors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PVM and </a:t>
            </a:r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quadrant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geometry </a:t>
            </a:r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detectors</a:t>
            </a:r>
            <a:endParaRPr lang="en-US" sz="1800" i="1" dirty="0"/>
          </a:p>
        </p:txBody>
      </p:sp>
      <p:sp>
        <p:nvSpPr>
          <p:cNvPr id="6" name="Rectangle 1"/>
          <p:cNvSpPr>
            <a:spLocks/>
          </p:cNvSpPr>
          <p:nvPr/>
        </p:nvSpPr>
        <p:spPr>
          <a:xfrm>
            <a:off x="6348248" y="1196617"/>
            <a:ext cx="3732411" cy="3123932"/>
          </a:xfrm>
          <a:prstGeom prst="rect">
            <a:avLst/>
          </a:prstGeom>
        </p:spPr>
        <p:txBody>
          <a:bodyPr wrap="square" lIns="0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  </a:t>
            </a:r>
            <a:r>
              <a:rPr kumimoji="0" lang="pl-PL" alt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Features</a:t>
            </a:r>
            <a:endParaRPr kumimoji="0" lang="pl-PL" altLang="pl-PL" sz="18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90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Wide </a:t>
            </a:r>
            <a:r>
              <a:rPr lang="en-US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spectral range from 2 to 12 µm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Large </a:t>
            </a:r>
            <a:r>
              <a:rPr lang="en-US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active </a:t>
            </a: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area</a:t>
            </a: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 </a:t>
            </a:r>
            <a:r>
              <a:rPr lang="pl-PL" altLang="pl-PL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up</a:t>
            </a: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to 4×4 mm</a:t>
            </a:r>
            <a:r>
              <a:rPr lang="pl-PL" altLang="pl-PL" baseline="30000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2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 </a:t>
            </a:r>
            <a:r>
              <a:rPr lang="en-US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bias required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 </a:t>
            </a: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1/f</a:t>
            </a: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n-US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noise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Short </a:t>
            </a:r>
            <a:r>
              <a:rPr lang="en-US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time constant ≤ 1.5 ns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Operation </a:t>
            </a:r>
            <a:r>
              <a:rPr lang="en-US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from DC to high frequency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Radiation </a:t>
            </a:r>
            <a:r>
              <a:rPr lang="en-US" altLang="pl-PL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polari</a:t>
            </a: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z</a:t>
            </a:r>
            <a:r>
              <a:rPr lang="en-US" altLang="pl-PL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ation</a:t>
            </a: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n-US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sensitive</a:t>
            </a:r>
            <a:endParaRPr lang="pl-PL" altLang="pl-PL" dirty="0" smtClean="0">
              <a:solidFill>
                <a:srgbClr val="44546A">
                  <a:lumMod val="2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Uncooled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and TE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cooled</a:t>
            </a:r>
            <a:r>
              <a:rPr kumimoji="0" lang="pl-PL" alt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/>
            </a:r>
            <a:br>
              <a:rPr kumimoji="0" lang="pl-PL" alt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</a:br>
            <a:r>
              <a:rPr kumimoji="0" lang="pl-PL" alt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/>
            </a:r>
            <a:br>
              <a:rPr kumimoji="0" lang="pl-PL" alt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</a:br>
            <a:endParaRPr kumimoji="0" lang="pl-PL" altLang="pl-PL" sz="11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7" name="AutoShape 2" descr="T"/>
          <p:cNvSpPr>
            <a:spLocks noChangeAspect="1" noChangeArrowheads="1"/>
          </p:cNvSpPr>
          <p:nvPr/>
        </p:nvSpPr>
        <p:spPr bwMode="auto">
          <a:xfrm>
            <a:off x="672181" y="70037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173232" y="5263765"/>
            <a:ext cx="166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PVM / PVMI </a:t>
            </a:r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series</a:t>
            </a:r>
            <a:endParaRPr lang="pl-PL" sz="1200" b="1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– 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13 </a:t>
            </a:r>
            <a:r>
              <a:rPr lang="pl-PL" sz="1200" b="1" dirty="0">
                <a:solidFill>
                  <a:srgbClr val="004D9B"/>
                </a:solidFill>
                <a:ea typeface="Roboto" panose="020B0604020202020204" charset="0"/>
              </a:rPr>
              <a:t>µ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m </a:t>
            </a:r>
            <a:r>
              <a:rPr lang="pl-PL" sz="1200" dirty="0" err="1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HgCdTe</a:t>
            </a:r>
            <a:r>
              <a:rPr lang="pl-PL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endParaRPr lang="pl-PL" sz="1200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ambient</a:t>
            </a:r>
            <a:r>
              <a:rPr lang="pl-PL" sz="1200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temperature</a:t>
            </a:r>
            <a:r>
              <a:rPr lang="pl-PL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endParaRPr lang="pl-PL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83916" y="5290503"/>
            <a:ext cx="2674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PVM-2TE / PVMI-2TE </a:t>
            </a:r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series</a:t>
            </a:r>
            <a:endParaRPr lang="pl-PL" sz="1200" b="1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 </a:t>
            </a:r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– 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13 </a:t>
            </a:r>
            <a:r>
              <a:rPr lang="pl-PL" sz="1200" b="1" dirty="0">
                <a:solidFill>
                  <a:srgbClr val="004D9B"/>
                </a:solidFill>
                <a:ea typeface="Roboto" panose="020B0604020202020204" charset="0"/>
              </a:rPr>
              <a:t>µ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m </a:t>
            </a:r>
            <a:r>
              <a:rPr lang="pl-PL" sz="1200" dirty="0" err="1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HgCdTe</a:t>
            </a:r>
            <a:r>
              <a:rPr lang="pl-PL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endParaRPr lang="pl-PL" sz="1200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two-stage</a:t>
            </a:r>
            <a:r>
              <a:rPr lang="en-US" sz="1200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thermoelectrically cooled </a:t>
            </a:r>
            <a:endParaRPr lang="pl-PL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1415" y="6868498"/>
            <a:ext cx="274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PVMI-3TE </a:t>
            </a:r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series</a:t>
            </a:r>
            <a:endParaRPr lang="pl-PL" sz="1200" b="1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 </a:t>
            </a:r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– 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13 </a:t>
            </a:r>
            <a:r>
              <a:rPr lang="pl-PL" sz="1200" b="1" dirty="0">
                <a:solidFill>
                  <a:srgbClr val="004D9B"/>
                </a:solidFill>
                <a:ea typeface="Roboto" panose="020B0604020202020204" charset="0"/>
              </a:rPr>
              <a:t>µ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m </a:t>
            </a:r>
            <a:r>
              <a:rPr lang="pl-PL" sz="1200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HgCdTe</a:t>
            </a:r>
            <a:endParaRPr lang="pl-PL" sz="1200" dirty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three-stage</a:t>
            </a:r>
            <a:r>
              <a:rPr lang="en-US" sz="1200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thermoelectrically cooled</a:t>
            </a:r>
            <a:endParaRPr lang="pl-PL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572692" y="6868497"/>
            <a:ext cx="269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PVMI-4TE </a:t>
            </a:r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series</a:t>
            </a:r>
            <a:endParaRPr lang="pl-PL" sz="1200" b="1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 </a:t>
            </a:r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– 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14 </a:t>
            </a:r>
            <a:r>
              <a:rPr lang="pl-PL" sz="1200" b="1" dirty="0">
                <a:solidFill>
                  <a:srgbClr val="004D9B"/>
                </a:solidFill>
                <a:ea typeface="Roboto" panose="020B0604020202020204" charset="0"/>
              </a:rPr>
              <a:t>µ</a:t>
            </a:r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m </a:t>
            </a:r>
            <a:r>
              <a:rPr lang="pl-PL" sz="1200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HgCdTe</a:t>
            </a:r>
            <a:endParaRPr lang="pl-PL" sz="1200" dirty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four-stage</a:t>
            </a:r>
            <a:r>
              <a:rPr lang="en-US" sz="1200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thermoelectrically cooled</a:t>
            </a:r>
            <a:endParaRPr lang="pl-PL" sz="12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7" y="4315669"/>
            <a:ext cx="2081402" cy="97483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4390503"/>
            <a:ext cx="2000543" cy="90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4" y="5968498"/>
            <a:ext cx="1969634" cy="90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02" y="6006788"/>
            <a:ext cx="2058462" cy="90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82" y="1651432"/>
            <a:ext cx="3162975" cy="245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7711120" y="6102413"/>
            <a:ext cx="2369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PVMQ</a:t>
            </a:r>
            <a:endParaRPr lang="pl-PL" sz="1200" b="1" dirty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 – 12 </a:t>
            </a:r>
            <a:r>
              <a:rPr lang="pl-PL" sz="1200" b="1" dirty="0">
                <a:solidFill>
                  <a:srgbClr val="004D9B"/>
                </a:solidFill>
                <a:ea typeface="Roboto" panose="020B0604020202020204" charset="0"/>
              </a:rPr>
              <a:t>µ</a:t>
            </a:r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m </a:t>
            </a:r>
            <a:r>
              <a:rPr lang="pl-PL" sz="1200" dirty="0" err="1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HgCdTe</a:t>
            </a:r>
            <a:r>
              <a:rPr lang="pl-PL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endParaRPr lang="pl-PL" sz="1200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ambient</a:t>
            </a:r>
            <a:r>
              <a:rPr lang="pl-PL" sz="1200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temperature</a:t>
            </a:r>
            <a:r>
              <a:rPr lang="pl-PL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endParaRPr lang="pl-PL" sz="12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15" y="5290503"/>
            <a:ext cx="874146" cy="7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7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485775" y="441631"/>
            <a:ext cx="9594884" cy="359522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Clr>
                <a:srgbClr val="000000"/>
              </a:buClr>
              <a:buSzPct val="100000"/>
              <a:defRPr/>
            </a:pPr>
            <a:r>
              <a:rPr lang="pl-PL" sz="24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INFRARED DETECTORS</a:t>
            </a:r>
            <a:endParaRPr lang="en-US" sz="2400" dirty="0">
              <a:solidFill>
                <a:srgbClr val="1433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Roboto" panose="020B0604020202020204" charset="0"/>
              <a:ea typeface="Roboto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5" name="AutoShape 2" descr="T"/>
          <p:cNvSpPr>
            <a:spLocks noChangeAspect="1" noChangeArrowheads="1"/>
          </p:cNvSpPr>
          <p:nvPr/>
        </p:nvSpPr>
        <p:spPr bwMode="auto">
          <a:xfrm>
            <a:off x="1401384" y="68117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392174" y="858063"/>
            <a:ext cx="484513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Photoelectromagnetic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</a:t>
            </a:r>
            <a:r>
              <a:rPr lang="pl-PL" sz="1800" dirty="0" err="1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detectors</a:t>
            </a:r>
            <a:r>
              <a:rPr lang="pl-PL" sz="1800" dirty="0" smtClean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 PEM</a:t>
            </a:r>
            <a:endParaRPr lang="en-US" sz="1800" i="1" dirty="0"/>
          </a:p>
        </p:txBody>
      </p:sp>
      <p:sp>
        <p:nvSpPr>
          <p:cNvPr id="7" name="Rectangle 1"/>
          <p:cNvSpPr>
            <a:spLocks/>
          </p:cNvSpPr>
          <p:nvPr/>
        </p:nvSpPr>
        <p:spPr>
          <a:xfrm>
            <a:off x="6063630" y="1454669"/>
            <a:ext cx="3893032" cy="2200602"/>
          </a:xfrm>
          <a:prstGeom prst="rect">
            <a:avLst/>
          </a:prstGeom>
        </p:spPr>
        <p:txBody>
          <a:bodyPr wrap="square" lIns="0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pl-PL" altLang="pl-PL" dirty="0">
                <a:solidFill>
                  <a:srgbClr val="5B9BD5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pl-PL" altLang="pl-PL" dirty="0" smtClean="0">
                <a:solidFill>
                  <a:srgbClr val="5B9BD5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pl-PL" alt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Features</a:t>
            </a:r>
            <a:endParaRPr kumimoji="0" lang="pl-PL" altLang="pl-PL" sz="18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90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B9FF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Room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temperature</a:t>
            </a:r>
            <a:r>
              <a:rPr kumimoji="0" lang="pl-PL" altLang="pl-PL" b="0" i="0" u="none" strike="noStrike" kern="0" cap="none" spc="0" normalizeH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</a:t>
            </a:r>
            <a:r>
              <a:rPr kumimoji="0" lang="pl-PL" altLang="pl-PL" b="0" i="0" u="none" strike="noStrike" kern="0" cap="none" spc="0" normalizeH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operation</a:t>
            </a:r>
            <a:endParaRPr kumimoji="0" lang="pl-PL" altLang="pl-PL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Arial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No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bias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required</a:t>
            </a:r>
            <a:endParaRPr kumimoji="0" lang="pl-PL" altLang="pl-PL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B9FF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 1/f </a:t>
            </a:r>
            <a:r>
              <a:rPr lang="pl-PL" altLang="pl-PL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noise</a:t>
            </a:r>
            <a:endParaRPr lang="pl-PL" altLang="pl-PL" dirty="0" smtClean="0">
              <a:solidFill>
                <a:srgbClr val="44546A">
                  <a:lumMod val="2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B9FF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Large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active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areas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</a:t>
            </a:r>
            <a:r>
              <a:rPr kumimoji="0" lang="pl-PL" alt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up</a:t>
            </a:r>
            <a:r>
              <a:rPr kumimoji="0" lang="pl-PL" alt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to 2×2</a:t>
            </a:r>
            <a:r>
              <a:rPr kumimoji="0" lang="pl-PL" altLang="pl-PL" b="0" i="0" u="none" strike="noStrike" kern="0" cap="none" spc="0" normalizeH="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 mm</a:t>
            </a:r>
            <a:r>
              <a:rPr kumimoji="0" lang="pl-PL" altLang="pl-PL" b="0" i="0" u="none" strike="noStrike" kern="0" cap="none" spc="0" normalizeH="0" baseline="30000" noProof="0" dirty="0" smtClean="0">
                <a:ln>
                  <a:noFill/>
                </a:ln>
                <a:solidFill>
                  <a:srgbClr val="44546A">
                    <a:lumMod val="25000"/>
                  </a:srgbClr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ial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B9FF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lang="pl-PL" altLang="pl-PL" baseline="0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Very</a:t>
            </a:r>
            <a:r>
              <a:rPr lang="pl-PL" altLang="pl-PL" baseline="0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fast </a:t>
            </a:r>
            <a:r>
              <a:rPr lang="pl-PL" altLang="pl-PL" baseline="0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response</a:t>
            </a:r>
            <a:r>
              <a:rPr lang="pl-PL" altLang="pl-PL" baseline="0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(</a:t>
            </a:r>
            <a:r>
              <a:rPr lang="pl-PL" altLang="pl-PL" baseline="0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time</a:t>
            </a:r>
            <a:r>
              <a:rPr lang="pl-PL" altLang="pl-PL" baseline="0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altLang="pl-PL" baseline="0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constant</a:t>
            </a: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≤1.2 </a:t>
            </a:r>
            <a:r>
              <a:rPr lang="pl-PL" altLang="pl-PL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ns</a:t>
            </a:r>
            <a:r>
              <a:rPr lang="pl-PL" altLang="pl-PL" dirty="0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Font typeface="Tahoma" panose="020B0604030504040204" pitchFamily="34" charset="0"/>
              <a:buChar char="›"/>
              <a:defRPr/>
            </a:pPr>
            <a:r>
              <a:rPr lang="pl-PL" altLang="pl-PL" dirty="0" err="1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Sensitive</a:t>
            </a:r>
            <a:r>
              <a:rPr lang="pl-PL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to </a:t>
            </a:r>
            <a:r>
              <a:rPr lang="pl-PL" altLang="pl-PL" dirty="0" err="1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radiation</a:t>
            </a:r>
            <a:r>
              <a:rPr lang="pl-PL" altLang="pl-PL" dirty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altLang="pl-PL" dirty="0" err="1" smtClean="0">
                <a:solidFill>
                  <a:srgbClr val="44546A">
                    <a:lumMod val="2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polarisation</a:t>
            </a:r>
            <a:endParaRPr kumimoji="0" lang="pl-PL" altLang="pl-PL" sz="11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8" y="5250364"/>
            <a:ext cx="2378300" cy="11985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7" y="1951684"/>
            <a:ext cx="4884290" cy="22637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60998" y="4212261"/>
            <a:ext cx="53435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A. Rogalski. </a:t>
            </a:r>
            <a:r>
              <a:rPr lang="pl-PL" sz="1000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Infrared</a:t>
            </a:r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sz="1000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Detectors</a:t>
            </a:r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. CRC Press, </a:t>
            </a:r>
            <a:r>
              <a:rPr lang="pl-PL" sz="1000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Boca</a:t>
            </a:r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sz="1000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Raton</a:t>
            </a:r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 FL</a:t>
            </a:r>
            <a:r>
              <a:rPr lang="pl-PL" sz="1000" dirty="0" smtClean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 </a:t>
            </a:r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</a:t>
            </a:r>
            <a:r>
              <a:rPr lang="pl-PL" sz="1000" dirty="0" smtClean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econd </a:t>
            </a:r>
            <a:r>
              <a:rPr lang="pl-PL" sz="1000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edition</a:t>
            </a:r>
            <a:r>
              <a:rPr lang="pl-PL" sz="1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 2011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273474" y="6568897"/>
            <a:ext cx="1661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PEM / PEMI </a:t>
            </a:r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series</a:t>
            </a:r>
            <a:endParaRPr lang="pl-PL" sz="1200" b="1" dirty="0" smtClean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2 – 12 </a:t>
            </a:r>
            <a:r>
              <a:rPr lang="pl-PL" sz="1200" b="1" dirty="0">
                <a:solidFill>
                  <a:srgbClr val="004D9B"/>
                </a:solidFill>
                <a:latin typeface="+mj-lt"/>
                <a:ea typeface="Roboto" panose="020B0604020202020204" charset="0"/>
              </a:rPr>
              <a:t>µ</a:t>
            </a:r>
            <a:r>
              <a:rPr lang="pl-PL" sz="1200" b="1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m </a:t>
            </a:r>
            <a:r>
              <a:rPr lang="pl-PL" sz="1200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HgCdTe</a:t>
            </a:r>
            <a:endParaRPr lang="pl-PL" sz="1200" dirty="0">
              <a:solidFill>
                <a:srgbClr val="004D9B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 err="1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ambient</a:t>
            </a:r>
            <a:r>
              <a:rPr lang="pl-PL" sz="1200" dirty="0" smtClean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temperature</a:t>
            </a:r>
            <a:r>
              <a:rPr lang="pl-PL" sz="1200" dirty="0">
                <a:solidFill>
                  <a:srgbClr val="004D9B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</a:t>
            </a:r>
            <a:endParaRPr lang="pl-PL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>
          <a:xfrm>
            <a:off x="485775" y="1441050"/>
            <a:ext cx="3732411" cy="369332"/>
          </a:xfrm>
          <a:prstGeom prst="rect">
            <a:avLst/>
          </a:prstGeom>
        </p:spPr>
        <p:txBody>
          <a:bodyPr wrap="square" lIns="0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alt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  </a:t>
            </a:r>
            <a:r>
              <a:rPr lang="pl-PL" sz="1800" dirty="0" err="1" smtClean="0">
                <a:solidFill>
                  <a:srgbClr val="5B9BD5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Principle</a:t>
            </a:r>
            <a:r>
              <a:rPr lang="pl-PL" sz="1800" dirty="0" smtClean="0">
                <a:solidFill>
                  <a:srgbClr val="5B9BD5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of </a:t>
            </a:r>
            <a:r>
              <a:rPr lang="pl-PL" sz="1800" dirty="0" err="1" smtClean="0">
                <a:solidFill>
                  <a:srgbClr val="5B9BD5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operation</a:t>
            </a:r>
            <a:endParaRPr kumimoji="0" lang="pl-PL" altLang="pl-PL" sz="11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76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7">
            <a:extLst>
              <a:ext uri="{FF2B5EF4-FFF2-40B4-BE49-F238E27FC236}">
                <a16:creationId xmlns:a16="http://schemas.microsoft.com/office/drawing/2014/main" id="{5390C08D-BF5A-4B40-B255-6A909116330A}"/>
              </a:ext>
            </a:extLst>
          </p:cNvPr>
          <p:cNvSpPr/>
          <p:nvPr/>
        </p:nvSpPr>
        <p:spPr>
          <a:xfrm>
            <a:off x="508000" y="1024714"/>
            <a:ext cx="5957455" cy="364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74638" indent="-274638">
              <a:spcAft>
                <a:spcPts val="1200"/>
              </a:spcAft>
            </a:pPr>
            <a:r>
              <a:rPr lang="pl-PL" sz="2400" dirty="0">
                <a:solidFill>
                  <a:srgbClr val="AEABA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//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MWIR/LWIR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HgCdTe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 and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InAsSb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linear</a:t>
            </a:r>
            <a:r>
              <a:rPr lang="pl-PL" sz="2400" dirty="0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 </a:t>
            </a:r>
            <a:r>
              <a:rPr lang="pl-PL" sz="2400" dirty="0" err="1">
                <a:solidFill>
                  <a:srgbClr val="2E75B5"/>
                </a:solidFill>
                <a:latin typeface="Roboto Condensed"/>
                <a:ea typeface="Roboto Condensed"/>
                <a:cs typeface="Roboto Condensed"/>
              </a:rPr>
              <a:t>arrays</a:t>
            </a:r>
            <a:endParaRPr lang="pl-PL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r>
              <a:rPr lang="x-none" sz="1600" b="1" dirty="0"/>
              <a:t>Features</a:t>
            </a:r>
            <a:endParaRPr lang="pl-PL" sz="1600" b="1" dirty="0"/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High sensitivity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High-speed response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From DC to a few MHz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Low drift of output signals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Compact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</a:t>
            </a: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small size and weight packages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Convenient cryogenic-free operation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5BB9FF"/>
              </a:buClr>
              <a:buSzPts val="1100"/>
              <a:buFont typeface="Roboto Condensed"/>
              <a:buChar char="›"/>
            </a:pPr>
            <a:r>
              <a:rPr lang="x-none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Customizable array formats, spectral range, responsivity and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signal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processing</a:t>
            </a:r>
            <a:r>
              <a:rPr lang="pl-PL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pl-PL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circuits</a:t>
            </a:r>
            <a:endParaRPr lang="pl-PL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FE2B719-8EA3-44FD-B8DC-FD8D8DCCBE34}"/>
              </a:ext>
            </a:extLst>
          </p:cNvPr>
          <p:cNvSpPr>
            <a:spLocks/>
          </p:cNvSpPr>
          <p:nvPr/>
        </p:nvSpPr>
        <p:spPr>
          <a:xfrm>
            <a:off x="393412" y="424731"/>
            <a:ext cx="9594884" cy="359522"/>
          </a:xfrm>
          <a:prstGeom prst="rect">
            <a:avLst/>
          </a:prstGeom>
          <a:effectLst>
            <a:glow rad="520700">
              <a:schemeClr val="bg1">
                <a:alpha val="0"/>
              </a:schemeClr>
            </a:glow>
            <a:outerShdw blurRad="177800" algn="tl" rotWithShape="0">
              <a:schemeClr val="bg1"/>
            </a:outerShdw>
          </a:effectLst>
        </p:spPr>
        <p:txBody>
          <a:bodyPr wrap="square" lIns="0" tIns="0" rIns="0" bIns="0" numCol="1" anchor="b">
            <a:spAutoFit/>
          </a:bodyPr>
          <a:lstStyle/>
          <a:p>
            <a:pPr hangingPunct="0">
              <a:lnSpc>
                <a:spcPct val="102000"/>
              </a:lnSpc>
              <a:spcAft>
                <a:spcPts val="300"/>
              </a:spcAft>
              <a:buClr>
                <a:srgbClr val="000000"/>
              </a:buClr>
              <a:buSzPct val="100000"/>
              <a:defRPr>
                <a:uFillTx/>
              </a:defRPr>
            </a:pPr>
            <a:r>
              <a:rPr lang="pl-PL" altLang="pl-PL" sz="2400" dirty="0">
                <a:solidFill>
                  <a:srgbClr val="1433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FillTx/>
                <a:latin typeface="Roboto" panose="020B0604020202020204" charset="0"/>
                <a:ea typeface="Roboto" panose="020B0604020202020204" charset="0"/>
                <a:cs typeface="Roboto Condensed" panose="02000000000000000000" pitchFamily="2" charset="0"/>
              </a:rPr>
              <a:t>VIGO System – NEW PRODUCT LINE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4E177FE-BE02-4DB4-A5CC-E5E76954A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25982"/>
              </p:ext>
            </p:extLst>
          </p:nvPr>
        </p:nvGraphicFramePr>
        <p:xfrm>
          <a:off x="6647741" y="1757760"/>
          <a:ext cx="3240000" cy="4777200"/>
        </p:xfrm>
        <a:graphic>
          <a:graphicData uri="http://schemas.openxmlformats.org/drawingml/2006/table">
            <a:tbl>
              <a:tblPr firstRow="1" firstCol="1" bandRow="1">
                <a:tableStyleId>{6D84417B-AA63-4A5C-9FA8-635F3193FAC3}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4221448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317095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Array</a:t>
                      </a: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 format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linear or bilinear, </a:t>
                      </a:r>
                      <a:endParaRPr lang="pl-PL" sz="12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up to 32 elements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29282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Pixel</a:t>
                      </a: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 </a:t>
                      </a: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size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minimum 25×25 </a:t>
                      </a: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μ</a:t>
                      </a:r>
                      <a:r>
                        <a:rPr lang="en-US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m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664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Detector material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HgCdTe or InAsSb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0103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Detector type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PV or PC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871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Cut-off wavelength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3 to 14 µm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9370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Cooling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to 4-stage TEC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6984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Time constant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ns – 10 µs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92480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Active </a:t>
                      </a: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elements</a:t>
                      </a: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 </a:t>
                      </a: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temperature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210 – 270 K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1151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Temperature</a:t>
                      </a: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 </a:t>
                      </a: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sensors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thermistor or diode 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6010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Package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TO8 16-pin or butterfly 40-pin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4699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Window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Si/Al</a:t>
                      </a:r>
                      <a:r>
                        <a:rPr lang="en-US" sz="1100" b="1" baseline="-25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2</a:t>
                      </a:r>
                      <a:r>
                        <a:rPr lang="en-US" sz="11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O</a:t>
                      </a:r>
                      <a:r>
                        <a:rPr lang="en-US" sz="1100" b="1" baseline="-25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3</a:t>
                      </a:r>
                      <a:r>
                        <a:rPr lang="en-US" sz="11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/Ge/</a:t>
                      </a:r>
                      <a:r>
                        <a:rPr lang="en-US" sz="1100" b="1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ZnSe</a:t>
                      </a:r>
                      <a:r>
                        <a:rPr lang="en-US" sz="11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 with or w/o AR coating, planar or wedged</a:t>
                      </a:r>
                      <a:endParaRPr lang="pl-PL" sz="20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4888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Ambient temperature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-20 to 70°C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9547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Storage temperature</a:t>
                      </a:r>
                      <a:endParaRPr lang="pl-PL" sz="2400" b="1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-20 to 50°C</a:t>
                      </a:r>
                      <a:endParaRPr lang="pl-PL" sz="2400" b="1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5809583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51BBD224-8E49-4E00-8C69-751062811D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64" y="4821382"/>
            <a:ext cx="3636925" cy="254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00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/>
        </p:nvSpPr>
        <p:spPr>
          <a:xfrm>
            <a:off x="4578350" y="3938081"/>
            <a:ext cx="534352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VIGO System S.A.</a:t>
            </a:r>
            <a:endParaRPr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ul. Poznańska 129/133</a:t>
            </a:r>
            <a:endParaRPr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05-850 Ożarów Mazowiecki</a:t>
            </a:r>
            <a:endParaRPr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POLAND</a:t>
            </a:r>
            <a:endParaRPr sz="1600" dirty="0">
              <a:solidFill>
                <a:srgbClr val="353535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err="1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phone</a:t>
            </a:r>
            <a:r>
              <a:rPr lang="pl-PL" sz="1600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.: +48 22 733 54 10</a:t>
            </a:r>
            <a:endParaRPr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fax: +48 22 665 21 55</a:t>
            </a:r>
            <a:endParaRPr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353535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email: </a:t>
            </a:r>
            <a:r>
              <a:rPr lang="pl-PL" sz="1600" u="sng" dirty="0">
                <a:solidFill>
                  <a:schemeClr val="hlin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  <a:hlinkClick r:id="rId3"/>
              </a:rPr>
              <a:t>info@vigo.com.pl</a:t>
            </a:r>
            <a:endParaRPr sz="1600" b="0" i="0" dirty="0">
              <a:solidFill>
                <a:srgbClr val="353535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Tahoma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2891388" y="3342972"/>
            <a:ext cx="7030487" cy="51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u="sng" dirty="0" err="1">
                <a:solidFill>
                  <a:srgbClr val="00458C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Contact</a:t>
            </a:r>
            <a:r>
              <a:rPr lang="pl-PL" sz="2400" u="sng" dirty="0">
                <a:solidFill>
                  <a:srgbClr val="00458C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 </a:t>
            </a:r>
            <a:r>
              <a:rPr lang="pl-PL" sz="2400" u="sng" dirty="0" err="1">
                <a:solidFill>
                  <a:srgbClr val="00458C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us</a:t>
            </a:r>
            <a:r>
              <a:rPr lang="pl-PL" sz="2400" dirty="0">
                <a:solidFill>
                  <a:srgbClr val="00458C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Tahoma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</TotalTime>
  <Words>959</Words>
  <Application>Microsoft Office PowerPoint</Application>
  <PresentationFormat>Niestandardowy</PresentationFormat>
  <Paragraphs>159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Roboto</vt:lpstr>
      <vt:lpstr>Tahoma</vt:lpstr>
      <vt:lpstr>Arial</vt:lpstr>
      <vt:lpstr>Times New Roman</vt:lpstr>
      <vt:lpstr>Roboto Condensed</vt:lpstr>
      <vt:lpstr>Wingdings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Piekarski</dc:creator>
  <cp:lastModifiedBy>Jerzy Łach</cp:lastModifiedBy>
  <cp:revision>195</cp:revision>
  <dcterms:modified xsi:type="dcterms:W3CDTF">2020-06-09T10:11:43Z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1467059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