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314" r:id="rId2"/>
    <p:sldId id="1255" r:id="rId3"/>
    <p:sldId id="1170" r:id="rId4"/>
    <p:sldId id="1790" r:id="rId5"/>
    <p:sldId id="1373" r:id="rId6"/>
    <p:sldId id="1761" r:id="rId7"/>
    <p:sldId id="1750" r:id="rId8"/>
    <p:sldId id="709" r:id="rId9"/>
    <p:sldId id="1787" r:id="rId10"/>
  </p:sldIdLst>
  <p:sldSz cx="9144000" cy="6858000" type="screen4x3"/>
  <p:notesSz cx="680878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00"/>
    <a:srgbClr val="99CCFF"/>
    <a:srgbClr val="FFFFCC"/>
    <a:srgbClr val="008000"/>
    <a:srgbClr val="3399FF"/>
    <a:srgbClr val="FF0000"/>
    <a:srgbClr val="ADFFD6"/>
    <a:srgbClr val="8EB4E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5501" autoAdjust="0"/>
  </p:normalViewPr>
  <p:slideViewPr>
    <p:cSldViewPr>
      <p:cViewPr varScale="1">
        <p:scale>
          <a:sx n="117" d="100"/>
          <a:sy n="117" d="100"/>
        </p:scale>
        <p:origin x="59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342" y="5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063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t" anchorCtr="0" compatLnSpc="1">
            <a:prstTxWarp prst="textNoShape">
              <a:avLst/>
            </a:prstTxWarp>
          </a:bodyPr>
          <a:lstStyle>
            <a:lvl1pPr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21" y="1"/>
            <a:ext cx="2951062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t" anchorCtr="0" compatLnSpc="1">
            <a:prstTxWarp prst="textNoShape">
              <a:avLst/>
            </a:prstTxWarp>
          </a:bodyPr>
          <a:lstStyle>
            <a:lvl1pPr algn="r"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148"/>
            <a:ext cx="2951063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b" anchorCtr="0" compatLnSpc="1">
            <a:prstTxWarp prst="textNoShape">
              <a:avLst/>
            </a:prstTxWarp>
          </a:bodyPr>
          <a:lstStyle>
            <a:lvl1pPr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21" y="9445148"/>
            <a:ext cx="2951062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b" anchorCtr="0" compatLnSpc="1">
            <a:prstTxWarp prst="textNoShape">
              <a:avLst/>
            </a:prstTxWarp>
          </a:bodyPr>
          <a:lstStyle>
            <a:lvl1pPr algn="r" defTabSz="975199">
              <a:defRPr sz="1300"/>
            </a:lvl1pPr>
          </a:lstStyle>
          <a:p>
            <a:fld id="{80BF6D2D-B653-44FE-A35B-143EBEBBC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4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063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t" anchorCtr="0" compatLnSpc="1">
            <a:prstTxWarp prst="textNoShape">
              <a:avLst/>
            </a:prstTxWarp>
          </a:bodyPr>
          <a:lstStyle>
            <a:lvl1pPr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21" y="1"/>
            <a:ext cx="2951062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t" anchorCtr="0" compatLnSpc="1">
            <a:prstTxWarp prst="textNoShape">
              <a:avLst/>
            </a:prstTxWarp>
          </a:bodyPr>
          <a:lstStyle>
            <a:lvl1pPr algn="r"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98" y="4722574"/>
            <a:ext cx="5447993" cy="447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148"/>
            <a:ext cx="2951063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b" anchorCtr="0" compatLnSpc="1">
            <a:prstTxWarp prst="textNoShape">
              <a:avLst/>
            </a:prstTxWarp>
          </a:bodyPr>
          <a:lstStyle>
            <a:lvl1pPr defTabSz="975199">
              <a:defRPr sz="1300"/>
            </a:lvl1pPr>
          </a:lstStyle>
          <a:p>
            <a:endParaRPr lang="en-US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21" y="9445148"/>
            <a:ext cx="2951062" cy="4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02" tIns="48751" rIns="97502" bIns="48751" numCol="1" anchor="b" anchorCtr="0" compatLnSpc="1">
            <a:prstTxWarp prst="textNoShape">
              <a:avLst/>
            </a:prstTxWarp>
          </a:bodyPr>
          <a:lstStyle>
            <a:lvl1pPr algn="r" defTabSz="975199">
              <a:defRPr sz="1300"/>
            </a:lvl1pPr>
          </a:lstStyle>
          <a:p>
            <a:fld id="{C2CF3BB6-4C29-42DC-92C5-C54922D43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13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56A34-FF16-4CEB-94FD-A811692A30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05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75E73-8DBA-4683-B555-9FD636710F4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3637" cy="3730625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8" y="4722575"/>
            <a:ext cx="5447993" cy="4474690"/>
          </a:xfrm>
        </p:spPr>
        <p:txBody>
          <a:bodyPr lIns="92236" tIns="46118" rIns="92236" bIns="4611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9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3BB6-4C29-42DC-92C5-C54922D43B3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12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Laser</a:t>
            </a:r>
            <a:r>
              <a:rPr lang="en-US" baseline="0" dirty="0"/>
              <a:t>s have many application in production of photovoltaics elements and modules. We really advanced in development of reliable technologies for scribing CGIS and similar solar cells to make </a:t>
            </a:r>
            <a:r>
              <a:rPr lang="en-US" baseline="0" dirty="0" err="1"/>
              <a:t>monolithical</a:t>
            </a:r>
            <a:r>
              <a:rPr lang="en-US" baseline="0" dirty="0"/>
              <a:t> interconnections to extract photo-generated energy for the large –area cells. Another topic we work on is solar light harvesting for crystalline and </a:t>
            </a:r>
            <a:r>
              <a:rPr lang="en-US" baseline="0" dirty="0" err="1"/>
              <a:t>multicrystalline</a:t>
            </a:r>
            <a:r>
              <a:rPr lang="en-US" baseline="0" dirty="0"/>
              <a:t> solar cells. Innovative solutions come from combining fundamental research with approaches for high-throughput processes, needed for cheap production of PV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3BB6-4C29-42DC-92C5-C54922D43B3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55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" descr="Front 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Center_logo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8465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1524000"/>
            <a:ext cx="5545137" cy="2120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789363"/>
            <a:ext cx="5545137" cy="2808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D8BD5B6C-9C67-480F-9054-31A4D9F7AB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26010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8E563-FBBB-4121-AF0B-2AB28D27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909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C2E31-7DC4-4999-9CDE-CF6EC45AF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2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188913"/>
            <a:ext cx="6376987" cy="63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175" y="1125538"/>
            <a:ext cx="4135438" cy="244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125538"/>
            <a:ext cx="4137025" cy="244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4175" y="3721100"/>
            <a:ext cx="4135438" cy="244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013" y="3721100"/>
            <a:ext cx="4137025" cy="244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75438" y="6453336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9881CCAA-E29C-4B8D-9328-B6A70CBBD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586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376987" cy="63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125538"/>
            <a:ext cx="413543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125538"/>
            <a:ext cx="4137025" cy="2443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721100"/>
            <a:ext cx="4137025" cy="244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9250" y="6453188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C7194BE-7093-455C-884A-15CB9CDF7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477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1" descr="FTMC_Light_HiRe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763"/>
            <a:ext cx="9144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125538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3322" name="Picture 2" descr="FTMC_Dark_HiRe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7" descr="Center_logo-04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3663"/>
            <a:ext cx="19129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63769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0856" y="6507957"/>
            <a:ext cx="876474" cy="2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fld id="{7B1BC2A0-165E-4861-A759-194ACC658B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6490901"/>
            <a:ext cx="7380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3399FF"/>
                </a:solidFill>
              </a:rPr>
              <a:t>G Raciukaitis FTMC</a:t>
            </a:r>
            <a:r>
              <a:rPr lang="en-US" sz="1400" baseline="0" dirty="0">
                <a:solidFill>
                  <a:srgbClr val="3399FF"/>
                </a:solidFill>
              </a:rPr>
              <a:t> @ EPIC Tech meeting, Laser-based semiconductor processing, 2020</a:t>
            </a:r>
            <a:endParaRPr lang="en-US" sz="1400" b="0" dirty="0">
              <a:solidFill>
                <a:srgbClr val="33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97539" y="6354762"/>
            <a:ext cx="1183439" cy="446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62" r:id="rId4"/>
    <p:sldLayoutId id="2147483667" r:id="rId5"/>
    <p:sldLayoutId id="2147483668" r:id="rId6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99CC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99CC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tiff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tiff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10" Type="http://schemas.openxmlformats.org/officeDocument/2006/relationships/image" Target="../media/image27.tiff"/><Relationship Id="rId4" Type="http://schemas.openxmlformats.org/officeDocument/2006/relationships/image" Target="../media/image22.png"/><Relationship Id="rId9" Type="http://schemas.openxmlformats.org/officeDocument/2006/relationships/image" Target="../media/image26.tiff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2.jpeg"/><Relationship Id="rId7" Type="http://schemas.microsoft.com/office/2007/relationships/hdphoto" Target="../media/hdphoto3.wdp"/><Relationship Id="rId12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636912"/>
            <a:ext cx="8064896" cy="2016224"/>
          </a:xfrm>
          <a:ln>
            <a:noFill/>
          </a:ln>
        </p:spPr>
        <p:txBody>
          <a:bodyPr/>
          <a:lstStyle/>
          <a:p>
            <a:pPr algn="r"/>
            <a:r>
              <a:rPr lang="en-GB" dirty="0">
                <a:solidFill>
                  <a:srgbClr val="FFFFCC"/>
                </a:solidFill>
              </a:rPr>
              <a:t>Laser </a:t>
            </a:r>
            <a:r>
              <a:rPr lang="en-GB" dirty="0" err="1">
                <a:solidFill>
                  <a:srgbClr val="FFFFCC"/>
                </a:solidFill>
              </a:rPr>
              <a:t>microprocessing</a:t>
            </a:r>
            <a:r>
              <a:rPr lang="en-GB" dirty="0">
                <a:solidFill>
                  <a:srgbClr val="FFFFCC"/>
                </a:solidFill>
              </a:rPr>
              <a:t> for semiconductor industry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49192" y="5157192"/>
            <a:ext cx="7129463" cy="15121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Dr. Gediminas RAČIUKAITIS</a:t>
            </a:r>
          </a:p>
          <a:p>
            <a:pPr>
              <a:lnSpc>
                <a:spcPct val="90000"/>
              </a:lnSpc>
            </a:pPr>
            <a:r>
              <a:rPr lang="en-CA" altLang="en-US" sz="2000" i="1" dirty="0"/>
              <a:t>Head of Department of Laser Technologies, </a:t>
            </a:r>
          </a:p>
          <a:p>
            <a:pPr>
              <a:lnSpc>
                <a:spcPct val="90000"/>
              </a:lnSpc>
            </a:pPr>
            <a:r>
              <a:rPr lang="en-US" altLang="en-US" sz="2000" b="1" i="1" dirty="0"/>
              <a:t>Center for Physical Science and Technology</a:t>
            </a:r>
          </a:p>
          <a:p>
            <a:pPr>
              <a:lnSpc>
                <a:spcPct val="90000"/>
              </a:lnSpc>
            </a:pPr>
            <a:r>
              <a:rPr lang="lt-LT" altLang="en-US" sz="2000" b="1" dirty="0">
                <a:solidFill>
                  <a:srgbClr val="99CCFF"/>
                </a:solidFill>
              </a:rPr>
              <a:t>g</a:t>
            </a:r>
            <a:r>
              <a:rPr lang="en-US" altLang="en-US" sz="2000" b="1" dirty="0">
                <a:solidFill>
                  <a:srgbClr val="99CCFF"/>
                </a:solidFill>
              </a:rPr>
              <a:t>.</a:t>
            </a:r>
            <a:r>
              <a:rPr lang="lt-LT" altLang="en-US" sz="2000" b="1" dirty="0" err="1">
                <a:solidFill>
                  <a:srgbClr val="99CCFF"/>
                </a:solidFill>
              </a:rPr>
              <a:t>raciukaitis</a:t>
            </a:r>
            <a:r>
              <a:rPr lang="en-US" altLang="en-US" sz="2000" b="1" dirty="0">
                <a:solidFill>
                  <a:srgbClr val="99CCFF"/>
                </a:solidFill>
              </a:rPr>
              <a:t>@</a:t>
            </a:r>
            <a:r>
              <a:rPr lang="en-US" altLang="en-US" sz="2000" b="1" dirty="0" err="1">
                <a:solidFill>
                  <a:srgbClr val="99CCFF"/>
                </a:solidFill>
              </a:rPr>
              <a:t>ftmc</a:t>
            </a:r>
            <a:r>
              <a:rPr lang="lt-LT" altLang="en-US" sz="2000" b="1" dirty="0">
                <a:solidFill>
                  <a:srgbClr val="99CCFF"/>
                </a:solidFill>
              </a:rPr>
              <a:t>.</a:t>
            </a:r>
            <a:r>
              <a:rPr lang="lt-LT" altLang="en-US" sz="2000" b="1" dirty="0" err="1">
                <a:solidFill>
                  <a:srgbClr val="99CCFF"/>
                </a:solidFill>
              </a:rPr>
              <a:t>lt</a:t>
            </a:r>
            <a:endParaRPr lang="en-US" altLang="en-US" sz="2000" b="1" dirty="0">
              <a:solidFill>
                <a:srgbClr val="99CC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2011" t="22250" r="21586" b="21050"/>
          <a:stretch/>
        </p:blipFill>
        <p:spPr>
          <a:xfrm>
            <a:off x="6138495" y="5706933"/>
            <a:ext cx="2880320" cy="108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C33AB-5036-415D-9661-F5EAF5880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59" y="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A9BF-33D8-486F-9B49-D9CD08F6C688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744450" name="Title 3"/>
          <p:cNvSpPr>
            <a:spLocks noGrp="1"/>
          </p:cNvSpPr>
          <p:nvPr>
            <p:ph type="title" idx="4294967295"/>
          </p:nvPr>
        </p:nvSpPr>
        <p:spPr>
          <a:xfrm>
            <a:off x="0" y="233572"/>
            <a:ext cx="7456488" cy="636587"/>
          </a:xfrm>
        </p:spPr>
        <p:txBody>
          <a:bodyPr lIns="64276" tIns="50613" rIns="64276" bIns="32137" anchor="t"/>
          <a:lstStyle/>
          <a:p>
            <a:r>
              <a:rPr lang="en-US" altLang="en-US" sz="2200" dirty="0">
                <a:cs typeface="Arial" panose="020B0604020202020204" pitchFamily="34" charset="0"/>
              </a:rPr>
              <a:t>FTMC: Center for Physical Sciences and Technology</a:t>
            </a:r>
            <a:endParaRPr lang="lt-LT" altLang="en-US" sz="2200" dirty="0">
              <a:cs typeface="Arial" panose="020B0604020202020204" pitchFamily="34" charset="0"/>
            </a:endParaRPr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6119203" y="4728319"/>
            <a:ext cx="2879725" cy="11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8" rIns="64279" bIns="32138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700" dirty="0">
                <a:cs typeface="Arial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Established in April 2010</a:t>
            </a:r>
          </a:p>
          <a:p>
            <a:pPr>
              <a:buFontTx/>
              <a:buChar char="•"/>
            </a:pPr>
            <a:r>
              <a:rPr lang="en-US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 Employees		</a:t>
            </a:r>
            <a:r>
              <a:rPr lang="en-GB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650</a:t>
            </a:r>
            <a:r>
              <a:rPr lang="en-US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 Research staff 	340 </a:t>
            </a:r>
          </a:p>
          <a:p>
            <a:pPr>
              <a:buFontTx/>
              <a:buChar char="•"/>
            </a:pPr>
            <a:r>
              <a:rPr lang="en-US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 PhD students 	</a:t>
            </a:r>
            <a:r>
              <a:rPr lang="en-GB" altLang="en-US" sz="1700" dirty="0">
                <a:solidFill>
                  <a:srgbClr val="008000"/>
                </a:solidFill>
                <a:cs typeface="Arial" panose="020B0604020202020204" pitchFamily="34" charset="0"/>
              </a:rPr>
              <a:t>100</a:t>
            </a:r>
            <a:endParaRPr lang="en-US" altLang="en-US" sz="170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744452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03" y="1444129"/>
            <a:ext cx="2897188" cy="1120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6151103" y="2564904"/>
            <a:ext cx="2886075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64279" tIns="32138" rIns="64279" bIns="32138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b="1">
                <a:cs typeface="Arial" panose="020B0604020202020204" pitchFamily="34" charset="0"/>
              </a:rPr>
              <a:t>Institute of Chemistry</a:t>
            </a:r>
          </a:p>
        </p:txBody>
      </p:sp>
      <p:sp>
        <p:nvSpPr>
          <p:cNvPr id="744454" name="Rectangle 6"/>
          <p:cNvSpPr>
            <a:spLocks noChangeArrowheads="1"/>
          </p:cNvSpPr>
          <p:nvPr/>
        </p:nvSpPr>
        <p:spPr bwMode="auto">
          <a:xfrm>
            <a:off x="6155866" y="3068960"/>
            <a:ext cx="2886075" cy="506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64279" tIns="32138" rIns="64279" bIns="32138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b="1" dirty="0">
                <a:cs typeface="Arial" panose="020B0604020202020204" pitchFamily="34" charset="0"/>
              </a:rPr>
              <a:t>Institute of Physics</a:t>
            </a:r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6155866" y="3573016"/>
            <a:ext cx="2886075" cy="657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64279" tIns="32138" rIns="64279" bIns="32138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b="1" dirty="0">
                <a:cs typeface="Arial" panose="020B0604020202020204" pitchFamily="34" charset="0"/>
              </a:rPr>
              <a:t>Institute of Semiconductor </a:t>
            </a:r>
          </a:p>
          <a:p>
            <a:pPr algn="ctr"/>
            <a:r>
              <a:rPr lang="en-US" altLang="en-US" sz="1700" b="1" dirty="0">
                <a:cs typeface="Arial" panose="020B0604020202020204" pitchFamily="34" charset="0"/>
              </a:rPr>
              <a:t>Physics</a:t>
            </a:r>
          </a:p>
        </p:txBody>
      </p:sp>
      <p:sp>
        <p:nvSpPr>
          <p:cNvPr id="744456" name="Rectangle 8"/>
          <p:cNvSpPr>
            <a:spLocks noChangeArrowheads="1"/>
          </p:cNvSpPr>
          <p:nvPr/>
        </p:nvSpPr>
        <p:spPr bwMode="auto">
          <a:xfrm>
            <a:off x="6373353" y="1088880"/>
            <a:ext cx="25193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9" tIns="32138" rIns="64279" bIns="32138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 b="1" dirty="0">
                <a:solidFill>
                  <a:schemeClr val="accent2"/>
                </a:solidFill>
                <a:latin typeface="Gill Sans" charset="0"/>
                <a:cs typeface="Arial" panose="020B0604020202020204" pitchFamily="34" charset="0"/>
              </a:rPr>
              <a:t>State research institute</a:t>
            </a:r>
          </a:p>
        </p:txBody>
      </p:sp>
      <p:sp>
        <p:nvSpPr>
          <p:cNvPr id="744457" name="Rectangle 9"/>
          <p:cNvSpPr>
            <a:spLocks noChangeArrowheads="1"/>
          </p:cNvSpPr>
          <p:nvPr/>
        </p:nvSpPr>
        <p:spPr bwMode="auto">
          <a:xfrm>
            <a:off x="179512" y="3859067"/>
            <a:ext cx="4895924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9" tIns="32138" rIns="64279" bIns="32138"/>
          <a:lstStyle>
            <a:lvl1pPr marL="800100" indent="-800100" defTabSz="130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0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b="1" dirty="0">
                <a:solidFill>
                  <a:schemeClr val="accent2"/>
                </a:solidFill>
                <a:latin typeface="Calibri" panose="020F0502020204030204" pitchFamily="34" charset="0"/>
              </a:rPr>
              <a:t>Optoelectronics and laser technologies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Environmentally friendly technologies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Nuclear physics and radioecology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Organic chemistry and bio-nanotechnologies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Electrochemical materials science and technologies of functional materials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Electronics and sensors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Metrology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700" dirty="0">
                <a:latin typeface="Calibri" panose="020F0502020204030204" pitchFamily="34" charset="0"/>
              </a:rPr>
              <a:t>Fundamental research</a:t>
            </a:r>
          </a:p>
        </p:txBody>
      </p:sp>
      <p:sp>
        <p:nvSpPr>
          <p:cNvPr id="744458" name="Text Box 10"/>
          <p:cNvSpPr txBox="1">
            <a:spLocks noChangeArrowheads="1"/>
          </p:cNvSpPr>
          <p:nvPr/>
        </p:nvSpPr>
        <p:spPr bwMode="auto">
          <a:xfrm>
            <a:off x="539552" y="3519463"/>
            <a:ext cx="13065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9" tIns="32138" rIns="64279" bIns="32138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dirty="0">
                <a:solidFill>
                  <a:srgbClr val="000000"/>
                </a:solidFill>
                <a:cs typeface="Arial" panose="020B0604020202020204" pitchFamily="34" charset="0"/>
                <a:sym typeface="Gill Sans" charset="0"/>
              </a:rPr>
              <a:t>Activities:</a:t>
            </a:r>
          </a:p>
        </p:txBody>
      </p:sp>
      <p:sp>
        <p:nvSpPr>
          <p:cNvPr id="744459" name="Rectangle 11"/>
          <p:cNvSpPr>
            <a:spLocks noChangeArrowheads="1"/>
          </p:cNvSpPr>
          <p:nvPr/>
        </p:nvSpPr>
        <p:spPr bwMode="auto">
          <a:xfrm>
            <a:off x="6157453" y="4221088"/>
            <a:ext cx="2886075" cy="45243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64279" tIns="32138" rIns="64279" bIns="32138" anchor="ctr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700" b="1">
                <a:cs typeface="Arial" panose="020B0604020202020204" pitchFamily="34" charset="0"/>
              </a:rPr>
              <a:t>Institute of Textile</a:t>
            </a:r>
          </a:p>
        </p:txBody>
      </p:sp>
      <p:pic>
        <p:nvPicPr>
          <p:cNvPr id="744460" name="Picture 12" descr="Europ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6" b="22076"/>
          <a:stretch>
            <a:fillRect/>
          </a:stretch>
        </p:blipFill>
        <p:spPr bwMode="auto">
          <a:xfrm>
            <a:off x="49936" y="1001595"/>
            <a:ext cx="374491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600687" y="1628800"/>
            <a:ext cx="647700" cy="503238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4462" name="Picture 14" descr="A wonderful map of Lithuani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02" y="1001595"/>
            <a:ext cx="2016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63" name="Line 15"/>
          <p:cNvSpPr>
            <a:spLocks noChangeShapeType="1"/>
          </p:cNvSpPr>
          <p:nvPr/>
        </p:nvSpPr>
        <p:spPr bwMode="auto">
          <a:xfrm flipH="1" flipV="1">
            <a:off x="2987824" y="1916832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64" name="Line 16"/>
          <p:cNvSpPr>
            <a:spLocks noChangeShapeType="1"/>
          </p:cNvSpPr>
          <p:nvPr/>
        </p:nvSpPr>
        <p:spPr bwMode="auto">
          <a:xfrm flipH="1" flipV="1">
            <a:off x="5003184" y="2376444"/>
            <a:ext cx="709401" cy="9254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714397" y="2132038"/>
            <a:ext cx="647700" cy="503237"/>
          </a:xfrm>
          <a:prstGeom prst="ellipse">
            <a:avLst/>
          </a:prstGeom>
          <a:noFill/>
          <a:ln w="28575">
            <a:solidFill>
              <a:srgbClr val="99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285D16-F730-4C84-A2CC-50C00EC25F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48" t="23750" r="18697" b="6951"/>
          <a:stretch/>
        </p:blipFill>
        <p:spPr>
          <a:xfrm>
            <a:off x="4185366" y="3212729"/>
            <a:ext cx="1817323" cy="983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201C4-7D88-4F08-B94E-8092B9A07473}"/>
              </a:ext>
            </a:extLst>
          </p:cNvPr>
          <p:cNvSpPr txBox="1"/>
          <p:nvPr/>
        </p:nvSpPr>
        <p:spPr>
          <a:xfrm>
            <a:off x="5827797" y="5898583"/>
            <a:ext cx="313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EPIC member since 2012</a:t>
            </a:r>
            <a:endParaRPr lang="lt-L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73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2CD0-B8DB-462E-B8E2-7B38CDCD806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2563" y="179388"/>
            <a:ext cx="6203950" cy="577850"/>
          </a:xfrm>
          <a:ln/>
        </p:spPr>
        <p:txBody>
          <a:bodyPr lIns="92358" tIns="72727" rIns="92358" bIns="46180"/>
          <a:lstStyle/>
          <a:p>
            <a:r>
              <a:rPr lang="en-US" altLang="en-US" dirty="0">
                <a:solidFill>
                  <a:srgbClr val="8EB4E3"/>
                </a:solidFill>
                <a:cs typeface="Arial" panose="020B0604020202020204" pitchFamily="34" charset="0"/>
              </a:rPr>
              <a:t>Department of Laser Technologies</a:t>
            </a:r>
          </a:p>
        </p:txBody>
      </p:sp>
      <p:sp>
        <p:nvSpPr>
          <p:cNvPr id="740355" name="Rectangle 3"/>
          <p:cNvSpPr txBox="1">
            <a:spLocks/>
          </p:cNvSpPr>
          <p:nvPr/>
        </p:nvSpPr>
        <p:spPr bwMode="auto">
          <a:xfrm>
            <a:off x="0" y="1646238"/>
            <a:ext cx="438785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2" rIns="92364" bIns="46182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Laboratories: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Laser technologies (2004)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Optical coatings (2004)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Fiber lasers (2006)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Solid-state lasers (2007)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 err="1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Nanophotonics</a:t>
            </a: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 (2011)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3D technologies &amp; Robotics (2016)</a:t>
            </a: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dirty="0" err="1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Microoptical</a:t>
            </a:r>
            <a:r>
              <a:rPr lang="en-US" altLang="en-US" dirty="0">
                <a:ea typeface="MS PGothic" panose="020B0600070205080204" pitchFamily="34" charset="-128"/>
                <a:cs typeface="Arial" panose="020B0604020202020204" pitchFamily="34" charset="0"/>
                <a:sym typeface="Gill Sans" charset="0"/>
              </a:rPr>
              <a:t> Components (2020)</a:t>
            </a:r>
          </a:p>
        </p:txBody>
      </p:sp>
      <p:pic>
        <p:nvPicPr>
          <p:cNvPr id="740356" name="Picture 5" descr="P1000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636838"/>
            <a:ext cx="25082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0357" name="Picture 6" descr="IMG_6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852738"/>
            <a:ext cx="23399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76713" y="4437063"/>
            <a:ext cx="2084387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Gill Sans" charset="0"/>
              </a:rPr>
              <a:t>Ion &amp; e-beam sputtering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92875" y="4492625"/>
            <a:ext cx="2557463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Gill Sans" charset="0"/>
              </a:rPr>
              <a:t>High-pulse-energy fiber lasers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45225" y="6543675"/>
            <a:ext cx="2697163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Gill Sans" charset="0"/>
              </a:rPr>
              <a:t>New design of solid-state lasers</a:t>
            </a:r>
          </a:p>
        </p:txBody>
      </p:sp>
      <p:pic>
        <p:nvPicPr>
          <p:cNvPr id="740361" name="Picture 12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24413"/>
            <a:ext cx="23050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0362" name="Picture 11" descr="P10805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836613"/>
            <a:ext cx="2338387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0363" name="Picture 11" descr="bautai2-ex_res=39_su_kanalu_2_x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r="23137"/>
          <a:stretch>
            <a:fillRect/>
          </a:stretch>
        </p:blipFill>
        <p:spPr bwMode="auto">
          <a:xfrm>
            <a:off x="3851275" y="4868863"/>
            <a:ext cx="2232025" cy="774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79838" y="5805488"/>
            <a:ext cx="2449512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364" tIns="46182" rIns="92364" bIns="46182">
            <a:spAutoFit/>
          </a:bodyPr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Gill Sans" charset="0"/>
              </a:rPr>
              <a:t>SOI photonics modelling</a:t>
            </a:r>
          </a:p>
        </p:txBody>
      </p:sp>
      <p:sp>
        <p:nvSpPr>
          <p:cNvPr id="740365" name="Rectangle 13"/>
          <p:cNvSpPr>
            <a:spLocks/>
          </p:cNvSpPr>
          <p:nvPr/>
        </p:nvSpPr>
        <p:spPr bwMode="auto">
          <a:xfrm>
            <a:off x="250825" y="4581872"/>
            <a:ext cx="2376959" cy="1295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Employees 	75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Dr. &amp; hab. Dr.	28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PhD students 	20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Students 	20</a:t>
            </a:r>
          </a:p>
        </p:txBody>
      </p:sp>
      <p:pic>
        <p:nvPicPr>
          <p:cNvPr id="740366" name="Picture 4" descr="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2420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43438" y="908050"/>
            <a:ext cx="4332287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8038" indent="-230188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  <a:sym typeface="Gill Sans" charset="0"/>
              </a:rPr>
              <a:t>Development &amp; implementation of laser technologies</a:t>
            </a:r>
          </a:p>
        </p:txBody>
      </p:sp>
      <p:sp>
        <p:nvSpPr>
          <p:cNvPr id="740368" name="Text Box 16"/>
          <p:cNvSpPr txBox="1">
            <a:spLocks noChangeArrowheads="1"/>
          </p:cNvSpPr>
          <p:nvPr/>
        </p:nvSpPr>
        <p:spPr bwMode="auto">
          <a:xfrm>
            <a:off x="91022" y="1032221"/>
            <a:ext cx="319831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 of 18 departments at FTMC</a:t>
            </a:r>
          </a:p>
        </p:txBody>
      </p:sp>
    </p:spTree>
    <p:extLst>
      <p:ext uri="{BB962C8B-B14F-4D97-AF65-F5344CB8AC3E}">
        <p14:creationId xmlns:p14="http://schemas.microsoft.com/office/powerpoint/2010/main" val="23637601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9250" y="6453188"/>
            <a:ext cx="2133600" cy="247650"/>
          </a:xfrm>
          <a:prstGeom prst="rect">
            <a:avLst/>
          </a:prstGeom>
        </p:spPr>
        <p:txBody>
          <a:bodyPr/>
          <a:lstStyle/>
          <a:p>
            <a:fld id="{A0CD4969-CB4A-450F-9313-CA788C71F09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3" name="Title 3"/>
          <p:cNvSpPr>
            <a:spLocks noGrp="1"/>
          </p:cNvSpPr>
          <p:nvPr>
            <p:ph type="title" idx="4294967295"/>
          </p:nvPr>
        </p:nvSpPr>
        <p:spPr>
          <a:xfrm>
            <a:off x="323528" y="157162"/>
            <a:ext cx="6848475" cy="636587"/>
          </a:xfrm>
          <a:ln/>
        </p:spPr>
        <p:txBody>
          <a:bodyPr lIns="67351" tIns="53035" rIns="67351" bIns="33676"/>
          <a:lstStyle/>
          <a:p>
            <a:r>
              <a:rPr lang="en-US" altLang="en-US" sz="2900" dirty="0">
                <a:cs typeface="Arial" panose="020B0604020202020204" pitchFamily="34" charset="0"/>
              </a:rPr>
              <a:t>Outline</a:t>
            </a:r>
            <a:endParaRPr lang="lt-LT" altLang="en-US" sz="2900" dirty="0">
              <a:cs typeface="Arial" panose="020B0604020202020204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7504" y="1052736"/>
            <a:ext cx="817292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b="1" dirty="0"/>
              <a:t> (ultra-short pulse) laser for (micro) processing of semiconductors</a:t>
            </a:r>
          </a:p>
          <a:p>
            <a:pPr lvl="1"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 laser (micro) processing of semiconductors (Si, </a:t>
            </a:r>
            <a:r>
              <a:rPr lang="en-US" altLang="en-US" b="1" dirty="0" err="1">
                <a:solidFill>
                  <a:srgbClr val="000000"/>
                </a:solidFill>
              </a:rPr>
              <a:t>SiC</a:t>
            </a:r>
            <a:r>
              <a:rPr lang="en-US" altLang="en-US" b="1" dirty="0">
                <a:solidFill>
                  <a:srgbClr val="000000"/>
                </a:solidFill>
              </a:rPr>
              <a:t>, GaAs, thin films)</a:t>
            </a:r>
          </a:p>
          <a:p>
            <a:pPr lvl="1"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 laser processing for semiconductor industry (thin film solar cells;</a:t>
            </a:r>
          </a:p>
          <a:p>
            <a:pPr lvl="1"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 laser processing for electronics </a:t>
            </a:r>
            <a:endParaRPr lang="lt-LT" altLang="en-US" b="1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0B283-A6A2-4A25-A4D7-93D911B19764}"/>
              </a:ext>
            </a:extLst>
          </p:cNvPr>
          <p:cNvSpPr txBox="1"/>
          <p:nvPr/>
        </p:nvSpPr>
        <p:spPr>
          <a:xfrm>
            <a:off x="1185141" y="3296932"/>
            <a:ext cx="34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err="1">
                <a:solidFill>
                  <a:srgbClr val="C00000"/>
                </a:solidFill>
                <a:latin typeface="Arial Nova Cond Light" panose="020B0306020202020204" pitchFamily="34" charset="0"/>
              </a:rPr>
              <a:t>metals</a:t>
            </a:r>
            <a:r>
              <a:rPr lang="lt-LT" b="1" dirty="0">
                <a:solidFill>
                  <a:srgbClr val="C00000"/>
                </a:solidFill>
                <a:latin typeface="Arial Nova Cond Light" panose="020B0306020202020204" pitchFamily="34" charset="0"/>
              </a:rPr>
              <a:t>,      </a:t>
            </a:r>
            <a:r>
              <a:rPr lang="lt-LT" b="1" dirty="0" err="1">
                <a:solidFill>
                  <a:srgbClr val="C00000"/>
                </a:solidFill>
                <a:latin typeface="Arial Nova Cond Light" panose="020B0306020202020204" pitchFamily="34" charset="0"/>
              </a:rPr>
              <a:t>semiconductors</a:t>
            </a:r>
            <a:r>
              <a:rPr lang="lt-LT" b="1" dirty="0">
                <a:solidFill>
                  <a:srgbClr val="C00000"/>
                </a:solidFill>
                <a:latin typeface="Arial Nova Cond Light" panose="020B0306020202020204" pitchFamily="34" charset="0"/>
              </a:rPr>
              <a:t>,   </a:t>
            </a:r>
            <a:r>
              <a:rPr lang="lt-LT" b="1" dirty="0" err="1">
                <a:solidFill>
                  <a:srgbClr val="C00000"/>
                </a:solidFill>
                <a:latin typeface="Arial Nova Cond Light" panose="020B0306020202020204" pitchFamily="34" charset="0"/>
              </a:rPr>
              <a:t>dielectrics</a:t>
            </a:r>
            <a:r>
              <a:rPr lang="lt-LT" b="1" dirty="0">
                <a:solidFill>
                  <a:srgbClr val="C00000"/>
                </a:solidFill>
                <a:latin typeface="Arial Nova Cond Light" panose="020B0306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A83F7-B444-4C58-AC1A-0BE6B47C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12384"/>
            <a:ext cx="3850476" cy="2536996"/>
          </a:xfrm>
          <a:prstGeom prst="rect">
            <a:avLst/>
          </a:prstGeom>
        </p:spPr>
      </p:pic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D42A7FE6-3C6B-4C0F-AE15-0A7FB9D4D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65703"/>
              </p:ext>
            </p:extLst>
          </p:nvPr>
        </p:nvGraphicFramePr>
        <p:xfrm>
          <a:off x="5436096" y="5373216"/>
          <a:ext cx="2007876" cy="72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25" name="Equation" r:id="rId4" imgW="1574800" imgH="571500" progId="Equation.3">
                  <p:embed/>
                </p:oleObj>
              </mc:Choice>
              <mc:Fallback>
                <p:oleObj name="Equation" r:id="rId4" imgW="1574800" imgH="571500" progId="Equation.3">
                  <p:embed/>
                  <p:pic>
                    <p:nvPicPr>
                      <p:cNvPr id="723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73216"/>
                        <a:ext cx="2007876" cy="72866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66FF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53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2_10_0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84" y="1523133"/>
            <a:ext cx="2998891" cy="175805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E6D35-2047-4378-92A0-AC6C909D510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4338" name="Rectangle 2"/>
          <p:cNvSpPr>
            <a:spLocks noGrp="1"/>
          </p:cNvSpPr>
          <p:nvPr>
            <p:ph type="title"/>
          </p:nvPr>
        </p:nvSpPr>
        <p:spPr>
          <a:xfrm>
            <a:off x="136238" y="56623"/>
            <a:ext cx="6895924" cy="883486"/>
          </a:xfrm>
          <a:noFill/>
          <a:ln/>
        </p:spPr>
        <p:txBody>
          <a:bodyPr lIns="91430" tIns="45715" rIns="91430" bIns="45715" anchor="t"/>
          <a:lstStyle/>
          <a:p>
            <a:r>
              <a:rPr lang="en-GB" altLang="en-US" sz="2400" dirty="0"/>
              <a:t>Laser processes of semiconductors: photovoltaics, THz optics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2256950" y="1824703"/>
            <a:ext cx="391731" cy="52070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161517" y="1023719"/>
            <a:ext cx="5113718" cy="324073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ea typeface="MS Mincho" panose="02020609040205080304" pitchFamily="49" charset="-128"/>
              </a:rPr>
              <a:t>Monolithic interconnections in thin-film solar cells</a:t>
            </a:r>
            <a:endParaRPr lang="en-US" altLang="en-US" sz="1600" b="1" dirty="0"/>
          </a:p>
        </p:txBody>
      </p:sp>
      <p:pic>
        <p:nvPicPr>
          <p:cNvPr id="57" name="Picture 56" descr="D:\Institutas\LATESA\Straipsnis 2\Pav\Fig. 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70"/>
          <a:stretch/>
        </p:blipFill>
        <p:spPr bwMode="auto">
          <a:xfrm>
            <a:off x="5868144" y="2896150"/>
            <a:ext cx="2987675" cy="1387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5503462" y="1063503"/>
            <a:ext cx="16844" cy="2677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2843809" y="3717032"/>
            <a:ext cx="2659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3808" y="3717032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P1P2P3 skerspjjuviai3">
            <a:extLst>
              <a:ext uri="{FF2B5EF4-FFF2-40B4-BE49-F238E27FC236}">
                <a16:creationId xmlns:a16="http://schemas.microsoft.com/office/drawing/2014/main" id="{84713098-94CC-42BA-85A3-C3611A35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4"/>
          <a:stretch>
            <a:fillRect/>
          </a:stretch>
        </p:blipFill>
        <p:spPr bwMode="auto">
          <a:xfrm>
            <a:off x="107504" y="1450542"/>
            <a:ext cx="2926586" cy="12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925A84-C340-4A39-82B3-EC4DCB072E2E}"/>
              </a:ext>
            </a:extLst>
          </p:cNvPr>
          <p:cNvCxnSpPr/>
          <p:nvPr/>
        </p:nvCxnSpPr>
        <p:spPr>
          <a:xfrm>
            <a:off x="930917" y="1849536"/>
            <a:ext cx="23166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63BAA4-EF39-47C8-B2F5-F01EE6C5A12D}"/>
              </a:ext>
            </a:extLst>
          </p:cNvPr>
          <p:cNvCxnSpPr/>
          <p:nvPr/>
        </p:nvCxnSpPr>
        <p:spPr>
          <a:xfrm>
            <a:off x="1208091" y="1901758"/>
            <a:ext cx="0" cy="2021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2C606BF-F50C-439E-8A61-02BF2D86E9AB}"/>
              </a:ext>
            </a:extLst>
          </p:cNvPr>
          <p:cNvCxnSpPr/>
          <p:nvPr/>
        </p:nvCxnSpPr>
        <p:spPr>
          <a:xfrm>
            <a:off x="1204555" y="2174804"/>
            <a:ext cx="23166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1615812-C500-45DA-B123-BC5677273FF2}"/>
              </a:ext>
            </a:extLst>
          </p:cNvPr>
          <p:cNvCxnSpPr/>
          <p:nvPr/>
        </p:nvCxnSpPr>
        <p:spPr>
          <a:xfrm>
            <a:off x="1545093" y="2174804"/>
            <a:ext cx="18533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D5ECC8-669A-4A4A-AA8E-01876B326B79}"/>
              </a:ext>
            </a:extLst>
          </p:cNvPr>
          <p:cNvCxnSpPr/>
          <p:nvPr/>
        </p:nvCxnSpPr>
        <p:spPr>
          <a:xfrm>
            <a:off x="1535637" y="1844219"/>
            <a:ext cx="18533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5D5B0F-21FA-410A-ABBB-8291C8291FF8}"/>
              </a:ext>
            </a:extLst>
          </p:cNvPr>
          <p:cNvCxnSpPr/>
          <p:nvPr/>
        </p:nvCxnSpPr>
        <p:spPr>
          <a:xfrm>
            <a:off x="1829313" y="1846005"/>
            <a:ext cx="18533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2FC842-2499-4D79-AB1B-0A76A8FFD5BC}"/>
              </a:ext>
            </a:extLst>
          </p:cNvPr>
          <p:cNvCxnSpPr/>
          <p:nvPr/>
        </p:nvCxnSpPr>
        <p:spPr>
          <a:xfrm>
            <a:off x="2192726" y="1923656"/>
            <a:ext cx="0" cy="1617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D62F156-9AE1-469B-83B9-72C125A17940}"/>
              </a:ext>
            </a:extLst>
          </p:cNvPr>
          <p:cNvCxnSpPr/>
          <p:nvPr/>
        </p:nvCxnSpPr>
        <p:spPr>
          <a:xfrm>
            <a:off x="2247308" y="2174804"/>
            <a:ext cx="23517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C:\Users\Studentas3\Desktop\DARBAI\KESTERITAI\MATAVIMAI\ELEKTRINIAI\nuotraukos\CZTSE 0.8um P3 liftoff matavimai 2016.01.16\TOTAL liftoff\300fs\ZJB1_1 x650 cleaned liftoff_1.tif">
            <a:extLst>
              <a:ext uri="{FF2B5EF4-FFF2-40B4-BE49-F238E27FC236}">
                <a16:creationId xmlns:a16="http://schemas.microsoft.com/office/drawing/2014/main" id="{CC0DF700-6D22-4A18-A64D-A0BB4D4CAB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b="20959"/>
          <a:stretch/>
        </p:blipFill>
        <p:spPr bwMode="auto">
          <a:xfrm>
            <a:off x="938686" y="5390894"/>
            <a:ext cx="170402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C:\Users\Studentas3\Desktop\DARBAI\KESTERITAI\MATAVIMAI\ELEKTRINIAI\nuotraukos\CZTSE 0.8um P3 liftoff matavimai 2016.01.16\DIRECT ablation\300fs\ZJB3_1 x650 direct ablation.tif">
            <a:extLst>
              <a:ext uri="{FF2B5EF4-FFF2-40B4-BE49-F238E27FC236}">
                <a16:creationId xmlns:a16="http://schemas.microsoft.com/office/drawing/2014/main" id="{FBE8C500-9694-4B26-9231-63323E74D5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2" b="15992"/>
          <a:stretch/>
        </p:blipFill>
        <p:spPr bwMode="auto">
          <a:xfrm>
            <a:off x="932971" y="3399207"/>
            <a:ext cx="1704023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C:\Users\Studentas3\Desktop\DARBAI\KESTERITAI\MATAVIMAI\ELEKTRINIAI\nuotraukos\CZTSE 0.8um P3 liftoff matavimai 2016.01.16\TYPE2 liftoff\1ps\ZJB2B_1 x650 TCO liftoff type2.tif">
            <a:extLst>
              <a:ext uri="{FF2B5EF4-FFF2-40B4-BE49-F238E27FC236}">
                <a16:creationId xmlns:a16="http://schemas.microsoft.com/office/drawing/2014/main" id="{5803BA93-6B46-4281-B206-2AB8269E61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b="15134"/>
          <a:stretch/>
        </p:blipFill>
        <p:spPr bwMode="auto">
          <a:xfrm>
            <a:off x="938687" y="4402214"/>
            <a:ext cx="1704023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C:\Users\Studentas3\Desktop\DARBAI\KESTERITAI\MATAVIMAI\ELEKTRINIAI\nuotraukos\CZTSE 0.8um P3 liftoff matavimai 2016.01.16\TYPE2 liftoff\1ps\ZJB2B_1 x650 TCO liftoff type2.tif">
            <a:extLst>
              <a:ext uri="{FF2B5EF4-FFF2-40B4-BE49-F238E27FC236}">
                <a16:creationId xmlns:a16="http://schemas.microsoft.com/office/drawing/2014/main" id="{014158AB-EE55-41CA-8457-79F46CA3E8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1" b="820"/>
          <a:stretch/>
        </p:blipFill>
        <p:spPr bwMode="auto">
          <a:xfrm>
            <a:off x="939991" y="5233164"/>
            <a:ext cx="1701000" cy="13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C:\Users\Studentas3\Desktop\DARBAI\KESTERITAI\MATAVIMAI\ELEKTRINIAI\nuotraukos\CZTSE 0.8um P3 liftoff matavimai 2016.01.16\DIRECT ablation\300fs\ZJB3_1 x650 direct ablation.tif">
            <a:extLst>
              <a:ext uri="{FF2B5EF4-FFF2-40B4-BE49-F238E27FC236}">
                <a16:creationId xmlns:a16="http://schemas.microsoft.com/office/drawing/2014/main" id="{B16C4721-BAB1-4575-AAF3-DB8A05B6C7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684" b="545"/>
          <a:stretch/>
        </p:blipFill>
        <p:spPr bwMode="auto">
          <a:xfrm>
            <a:off x="938799" y="4234034"/>
            <a:ext cx="1701000" cy="12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 descr="C:\Users\Studentas3\Desktop\DARBAI\KESTERITAI\MATAVIMAI\ELEKTRINIAI\nuotraukos\CZTSE 0.8um P3 liftoff matavimai 2016.01.16\TOTAL liftoff\300fs\ZJB1_1 x650 cleaned liftoff_1.tif">
            <a:extLst>
              <a:ext uri="{FF2B5EF4-FFF2-40B4-BE49-F238E27FC236}">
                <a16:creationId xmlns:a16="http://schemas.microsoft.com/office/drawing/2014/main" id="{63C74F10-2FCC-4F48-A291-CB5321F9BFF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9" b="1026"/>
          <a:stretch/>
        </p:blipFill>
        <p:spPr bwMode="auto">
          <a:xfrm>
            <a:off x="939563" y="6248467"/>
            <a:ext cx="1701000" cy="10745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D06DE42-7F15-4E7D-9B28-4472C4E2D218}"/>
              </a:ext>
            </a:extLst>
          </p:cNvPr>
          <p:cNvSpPr txBox="1"/>
          <p:nvPr/>
        </p:nvSpPr>
        <p:spPr>
          <a:xfrm rot="16200000">
            <a:off x="289983" y="565806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Complete</a:t>
            </a:r>
            <a:endParaRPr lang="lt-LT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Lift-off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F3F330-C133-4712-BA3A-0AF0F29ED9A0}"/>
              </a:ext>
            </a:extLst>
          </p:cNvPr>
          <p:cNvSpPr txBox="1"/>
          <p:nvPr/>
        </p:nvSpPr>
        <p:spPr>
          <a:xfrm rot="16200000">
            <a:off x="160957" y="4681056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000000"/>
                </a:solidFill>
              </a:rPr>
              <a:t>“Type 2“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000000"/>
                </a:solidFill>
              </a:rPr>
              <a:t>(TCO lift-off)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24DE4F-32B0-434C-85A9-2F290F2737A0}"/>
              </a:ext>
            </a:extLst>
          </p:cNvPr>
          <p:cNvSpPr txBox="1"/>
          <p:nvPr/>
        </p:nvSpPr>
        <p:spPr>
          <a:xfrm>
            <a:off x="951294" y="3412072"/>
            <a:ext cx="91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FFFFFF"/>
                </a:solidFill>
              </a:rPr>
              <a:t>1.6 J/cm</a:t>
            </a:r>
            <a:r>
              <a:rPr lang="lt-LT" sz="1200" b="1" baseline="30000" dirty="0">
                <a:solidFill>
                  <a:srgbClr val="FFFFFF"/>
                </a:solidFill>
              </a:rPr>
              <a:t>2</a:t>
            </a:r>
            <a:endParaRPr lang="en-US" sz="1200" b="1" baseline="30000" dirty="0">
              <a:solidFill>
                <a:srgbClr val="FFFFFF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A877F2-D4C9-4B18-AF05-3FCA3B5488F0}"/>
              </a:ext>
            </a:extLst>
          </p:cNvPr>
          <p:cNvSpPr txBox="1"/>
          <p:nvPr/>
        </p:nvSpPr>
        <p:spPr>
          <a:xfrm>
            <a:off x="943631" y="4426435"/>
            <a:ext cx="110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FFFFFF"/>
                </a:solidFill>
              </a:rPr>
              <a:t>0.13 J/cm</a:t>
            </a:r>
            <a:r>
              <a:rPr lang="lt-LT" sz="1200" b="1" baseline="30000" dirty="0">
                <a:solidFill>
                  <a:srgbClr val="FFFFFF"/>
                </a:solidFill>
              </a:rPr>
              <a:t>2</a:t>
            </a:r>
            <a:endParaRPr lang="en-US" sz="1200" b="1" baseline="30000" dirty="0">
              <a:solidFill>
                <a:srgbClr val="FFFFFF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8534409-D33B-4464-94B2-9D06744DC2BC}"/>
              </a:ext>
            </a:extLst>
          </p:cNvPr>
          <p:cNvSpPr txBox="1"/>
          <p:nvPr/>
        </p:nvSpPr>
        <p:spPr>
          <a:xfrm>
            <a:off x="948404" y="5407669"/>
            <a:ext cx="1108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FFFFFF"/>
                </a:solidFill>
              </a:rPr>
              <a:t>0.45 J/cm</a:t>
            </a:r>
            <a:r>
              <a:rPr lang="lt-LT" sz="1200" b="1" baseline="30000" dirty="0">
                <a:solidFill>
                  <a:srgbClr val="FFFFFF"/>
                </a:solidFill>
              </a:rPr>
              <a:t>2</a:t>
            </a:r>
            <a:endParaRPr lang="en-US" sz="1200" b="1" baseline="30000" dirty="0">
              <a:solidFill>
                <a:srgbClr val="FFFFFF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E95CC0-D9FD-4CA3-9426-C4FD70EF7648}"/>
              </a:ext>
            </a:extLst>
          </p:cNvPr>
          <p:cNvSpPr txBox="1"/>
          <p:nvPr/>
        </p:nvSpPr>
        <p:spPr>
          <a:xfrm>
            <a:off x="2177299" y="344091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ZnO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0861A7-A8CF-4334-8AD3-6B4FD0C483A8}"/>
              </a:ext>
            </a:extLst>
          </p:cNvPr>
          <p:cNvSpPr txBox="1"/>
          <p:nvPr/>
        </p:nvSpPr>
        <p:spPr>
          <a:xfrm>
            <a:off x="2202043" y="378664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Mo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5C179D-9F17-4D4F-BB1C-6D612E078F96}"/>
              </a:ext>
            </a:extLst>
          </p:cNvPr>
          <p:cNvSpPr txBox="1"/>
          <p:nvPr/>
        </p:nvSpPr>
        <p:spPr>
          <a:xfrm>
            <a:off x="2022405" y="407322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CZTSe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BA34157-29A2-4EFE-867F-15E084BFC6AE}"/>
              </a:ext>
            </a:extLst>
          </p:cNvPr>
          <p:cNvCxnSpPr/>
          <p:nvPr/>
        </p:nvCxnSpPr>
        <p:spPr>
          <a:xfrm flipH="1" flipV="1">
            <a:off x="1901389" y="4044956"/>
            <a:ext cx="156737" cy="1667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40B8C0C-F639-4D0B-907A-7E3BAB426D62}"/>
              </a:ext>
            </a:extLst>
          </p:cNvPr>
          <p:cNvSpPr txBox="1"/>
          <p:nvPr/>
        </p:nvSpPr>
        <p:spPr>
          <a:xfrm>
            <a:off x="2090876" y="482646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CZTSe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C731B87-C747-48F8-8C0C-0D39F7809BBC}"/>
              </a:ext>
            </a:extLst>
          </p:cNvPr>
          <p:cNvSpPr txBox="1"/>
          <p:nvPr/>
        </p:nvSpPr>
        <p:spPr>
          <a:xfrm>
            <a:off x="2162401" y="446586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ZnO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4E4E13-8547-4113-A691-97E760906F9A}"/>
              </a:ext>
            </a:extLst>
          </p:cNvPr>
          <p:cNvSpPr txBox="1"/>
          <p:nvPr/>
        </p:nvSpPr>
        <p:spPr>
          <a:xfrm>
            <a:off x="2140275" y="5454715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ZnO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8A6FE4-4A3D-4CC9-9A0B-92381824281F}"/>
              </a:ext>
            </a:extLst>
          </p:cNvPr>
          <p:cNvSpPr txBox="1"/>
          <p:nvPr/>
        </p:nvSpPr>
        <p:spPr>
          <a:xfrm>
            <a:off x="2024500" y="6126554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CZTSe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18E26B-E89A-4676-BA3A-CC6044006134}"/>
              </a:ext>
            </a:extLst>
          </p:cNvPr>
          <p:cNvSpPr txBox="1"/>
          <p:nvPr/>
        </p:nvSpPr>
        <p:spPr>
          <a:xfrm>
            <a:off x="2211945" y="577451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Mo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070B6FC-F472-4773-B86C-F11AFC6819C0}"/>
              </a:ext>
            </a:extLst>
          </p:cNvPr>
          <p:cNvCxnSpPr/>
          <p:nvPr/>
        </p:nvCxnSpPr>
        <p:spPr>
          <a:xfrm flipH="1" flipV="1">
            <a:off x="1920856" y="6051939"/>
            <a:ext cx="156737" cy="1667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04177B-14A4-4E80-8AF9-8E2E4E19BDBD}"/>
              </a:ext>
            </a:extLst>
          </p:cNvPr>
          <p:cNvSpPr txBox="1"/>
          <p:nvPr/>
        </p:nvSpPr>
        <p:spPr>
          <a:xfrm rot="16200000">
            <a:off x="28161" y="3702965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000000"/>
                </a:solidFill>
              </a:rPr>
              <a:t>“Type 1“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t-LT" sz="1200" b="1" dirty="0">
                <a:solidFill>
                  <a:srgbClr val="000000"/>
                </a:solidFill>
              </a:rPr>
              <a:t>(direct ablation)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86" name="Picture 3123" descr="C:\Users\Edgaras\Desktop\direct ablation liftoff schemes3.png">
            <a:extLst>
              <a:ext uri="{FF2B5EF4-FFF2-40B4-BE49-F238E27FC236}">
                <a16:creationId xmlns:a16="http://schemas.microsoft.com/office/drawing/2014/main" id="{B8408596-6C07-4F19-AF00-02D1FF020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9891" b="11370"/>
          <a:stretch/>
        </p:blipFill>
        <p:spPr bwMode="auto">
          <a:xfrm>
            <a:off x="2771136" y="2492896"/>
            <a:ext cx="2470853" cy="10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9" descr="3">
            <a:extLst>
              <a:ext uri="{FF2B5EF4-FFF2-40B4-BE49-F238E27FC236}">
                <a16:creationId xmlns:a16="http://schemas.microsoft.com/office/drawing/2014/main" id="{0CF47DA8-77D9-4CB0-B0EB-64270153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8" b="13000"/>
          <a:stretch/>
        </p:blipFill>
        <p:spPr bwMode="auto">
          <a:xfrm>
            <a:off x="5861683" y="3988071"/>
            <a:ext cx="2998885" cy="23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7" descr="4">
            <a:extLst>
              <a:ext uri="{FF2B5EF4-FFF2-40B4-BE49-F238E27FC236}">
                <a16:creationId xmlns:a16="http://schemas.microsoft.com/office/drawing/2014/main" id="{0D1C3E11-1B8E-4DD9-A52A-C014587C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b="31250"/>
          <a:stretch>
            <a:fillRect/>
          </a:stretch>
        </p:blipFill>
        <p:spPr bwMode="auto">
          <a:xfrm>
            <a:off x="6953886" y="4580455"/>
            <a:ext cx="2046316" cy="173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12">
            <a:extLst>
              <a:ext uri="{FF2B5EF4-FFF2-40B4-BE49-F238E27FC236}">
                <a16:creationId xmlns:a16="http://schemas.microsoft.com/office/drawing/2014/main" id="{E902CB86-15A9-4A6A-AE34-78D92618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170" y="4038862"/>
            <a:ext cx="2808288" cy="338544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30" tIns="45715" rIns="91430" bIns="4571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600" b="1" dirty="0"/>
              <a:t>Si surface nanopatterning </a:t>
            </a:r>
          </a:p>
        </p:txBody>
      </p:sp>
      <p:sp>
        <p:nvSpPr>
          <p:cNvPr id="90" name="Text Box 48">
            <a:extLst>
              <a:ext uri="{FF2B5EF4-FFF2-40B4-BE49-F238E27FC236}">
                <a16:creationId xmlns:a16="http://schemas.microsoft.com/office/drawing/2014/main" id="{3B221F7F-BA01-4A9E-A95E-5FA5D220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170" y="6187905"/>
            <a:ext cx="1332416" cy="338554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altLang="en-US" sz="1600" b="1" dirty="0"/>
              <a:t>+ </a:t>
            </a:r>
            <a:r>
              <a:rPr lang="en-US" altLang="en-US" sz="1600" b="1" dirty="0"/>
              <a:t>chemistry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711652" y="1050490"/>
            <a:ext cx="3250587" cy="56335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30" tIns="45715" rIns="91430" bIns="4571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ea typeface="MS Mincho" panose="02020609040205080304" pitchFamily="49" charset="-128"/>
              </a:rPr>
              <a:t>For solar light harvesting in crystalline </a:t>
            </a:r>
            <a:r>
              <a:rPr lang="lt-LT" altLang="en-US" sz="1600" b="1" dirty="0" err="1">
                <a:ea typeface="MS Mincho" panose="02020609040205080304" pitchFamily="49" charset="-128"/>
              </a:rPr>
              <a:t>Si</a:t>
            </a:r>
            <a:endParaRPr lang="en-US" altLang="en-US" sz="1600" b="1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B5F67F0-8879-4DB5-87B2-FF25899BC7C2}"/>
              </a:ext>
            </a:extLst>
          </p:cNvPr>
          <p:cNvCxnSpPr/>
          <p:nvPr/>
        </p:nvCxnSpPr>
        <p:spPr>
          <a:xfrm>
            <a:off x="5508104" y="3739257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36795BB9-B0D1-4E38-9BDA-BC23D33A462D}"/>
              </a:ext>
            </a:extLst>
          </p:cNvPr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9"/>
          <a:stretch/>
        </p:blipFill>
        <p:spPr bwMode="auto">
          <a:xfrm>
            <a:off x="2992104" y="4108772"/>
            <a:ext cx="2319020" cy="23874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Rectangle 12">
            <a:extLst>
              <a:ext uri="{FF2B5EF4-FFF2-40B4-BE49-F238E27FC236}">
                <a16:creationId xmlns:a16="http://schemas.microsoft.com/office/drawing/2014/main" id="{F263F10F-F666-4100-8973-96D9DE164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732" y="3755869"/>
            <a:ext cx="1720929" cy="338544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t-LT" altLang="en-US" sz="1600" b="1" dirty="0"/>
              <a:t>THz </a:t>
            </a:r>
            <a:r>
              <a:rPr lang="lt-LT" altLang="en-US" sz="1600" b="1" dirty="0" err="1"/>
              <a:t>optics</a:t>
            </a:r>
            <a:r>
              <a:rPr lang="lt-LT" altLang="en-US" sz="1600" b="1" dirty="0"/>
              <a:t> </a:t>
            </a:r>
            <a:r>
              <a:rPr lang="lt-LT" altLang="en-US" sz="1600" b="1" dirty="0" err="1"/>
              <a:t>of</a:t>
            </a:r>
            <a:r>
              <a:rPr lang="lt-LT" altLang="en-US" sz="1600" b="1" dirty="0"/>
              <a:t> </a:t>
            </a:r>
            <a:r>
              <a:rPr lang="lt-LT" altLang="en-US" sz="1600" b="1" dirty="0" err="1"/>
              <a:t>Si</a:t>
            </a:r>
            <a:r>
              <a:rPr lang="de-DE" alt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793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56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E16A-607D-4854-A4A4-49B07BC3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7" y="110445"/>
            <a:ext cx="6376987" cy="635000"/>
          </a:xfrm>
        </p:spPr>
        <p:txBody>
          <a:bodyPr/>
          <a:lstStyle/>
          <a:p>
            <a:r>
              <a:rPr lang="lt-LT" sz="2400" dirty="0"/>
              <a:t>S</a:t>
            </a:r>
            <a:r>
              <a:rPr lang="en-GB" sz="2400" dirty="0" err="1"/>
              <a:t>apphire</a:t>
            </a:r>
            <a:r>
              <a:rPr lang="en-GB" sz="2400" dirty="0"/>
              <a:t> </a:t>
            </a:r>
            <a:r>
              <a:rPr lang="lt-LT" sz="2400" dirty="0" err="1"/>
              <a:t>wafer</a:t>
            </a:r>
            <a:r>
              <a:rPr lang="lt-LT" sz="2400" dirty="0"/>
              <a:t> </a:t>
            </a:r>
            <a:r>
              <a:rPr lang="en-GB" sz="2400" dirty="0"/>
              <a:t>dicing</a:t>
            </a:r>
            <a:r>
              <a:rPr lang="lt-LT" sz="2400" dirty="0"/>
              <a:t> for </a:t>
            </a:r>
            <a:r>
              <a:rPr lang="lt-LT" sz="2400" dirty="0" err="1"/>
              <a:t>LEDs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6FF3-5FD5-495A-AF3E-038DB151B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D5B6C-9C67-480F-9054-31A4D9F7AB37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" name="Picture 2" descr="Nature Photonics two color double pulse6">
            <a:extLst>
              <a:ext uri="{FF2B5EF4-FFF2-40B4-BE49-F238E27FC236}">
                <a16:creationId xmlns:a16="http://schemas.microsoft.com/office/drawing/2014/main" id="{B7598255-F4A5-4667-B405-D9CD4130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8695"/>
            <a:ext cx="2268252" cy="15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6" descr="Sapphire Adv Mater 2015 breziukai">
            <a:extLst>
              <a:ext uri="{FF2B5EF4-FFF2-40B4-BE49-F238E27FC236}">
                <a16:creationId xmlns:a16="http://schemas.microsoft.com/office/drawing/2014/main" id="{056C94A1-7B87-4349-86D6-0865F904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5295"/>
            <a:ext cx="2214246" cy="14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EE2AB913-AFF0-44BE-B689-4B7C3C33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5833" r="33784" b="5063"/>
          <a:stretch>
            <a:fillRect/>
          </a:stretch>
        </p:blipFill>
        <p:spPr bwMode="auto">
          <a:xfrm>
            <a:off x="2807308" y="1533745"/>
            <a:ext cx="2452989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2F924D-4FBB-4DEA-800A-75A884CA3C8D}"/>
              </a:ext>
            </a:extLst>
          </p:cNvPr>
          <p:cNvSpPr/>
          <p:nvPr/>
        </p:nvSpPr>
        <p:spPr>
          <a:xfrm>
            <a:off x="2807308" y="3606818"/>
            <a:ext cx="2618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ja-JP" sz="900" b="1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Modification size and pulse energy versus HWP orientation angle</a:t>
            </a:r>
            <a:endParaRPr lang="lt-LT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20987C-4526-433C-A9AE-34D4C68F8C91}"/>
              </a:ext>
            </a:extLst>
          </p:cNvPr>
          <p:cNvSpPr/>
          <p:nvPr/>
        </p:nvSpPr>
        <p:spPr>
          <a:xfrm>
            <a:off x="2627784" y="1049973"/>
            <a:ext cx="61926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Two-colour</a:t>
            </a:r>
            <a:r>
              <a:rPr lang="lt-LT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lt-LT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processing</a:t>
            </a:r>
            <a:r>
              <a:rPr lang="lt-LT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lt-LT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of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transparent material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08C13D-D30B-41D4-A853-286DC53C2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826" y="1556792"/>
            <a:ext cx="3505504" cy="2097206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6319AF1-CECF-4D21-B62F-2FFA2CD0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101" y="3687610"/>
            <a:ext cx="235637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ja-JP" sz="900" b="1" dirty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dicing speed 150 mm/s</a:t>
            </a:r>
            <a:r>
              <a:rPr lang="lt-LT" altLang="ja-JP" sz="900" b="1" dirty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900" b="1" dirty="0">
                <a:solidFill>
                  <a:srgbClr val="C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@100 kHz.</a:t>
            </a:r>
            <a:endParaRPr lang="en-GB" altLang="ja-JP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54" descr="C:\Users\mgedvilas.TTLAB\Desktop\mindaugas gedvilas\KONFOS\2017 Photonic West Bursa\Scanner Nature Medicine1.bmp">
            <a:extLst>
              <a:ext uri="{FF2B5EF4-FFF2-40B4-BE49-F238E27FC236}">
                <a16:creationId xmlns:a16="http://schemas.microsoft.com/office/drawing/2014/main" id="{8875F8FA-2EEE-4CD9-BDA9-B8B73370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9537"/>
            <a:ext cx="2646294" cy="16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45832EE-4D9F-480B-9DC6-F618B2915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79576"/>
              </p:ext>
            </p:extLst>
          </p:nvPr>
        </p:nvGraphicFramePr>
        <p:xfrm>
          <a:off x="2339752" y="5046572"/>
          <a:ext cx="2102132" cy="146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79" name="Graph" r:id="rId8" imgW="4154760" imgH="2901600" progId="Origin50.Graph">
                  <p:embed/>
                </p:oleObj>
              </mc:Choice>
              <mc:Fallback>
                <p:oleObj name="Graph" r:id="rId8" imgW="4154760" imgH="290160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48B671-8F43-4912-9FED-9995FA3AA1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046572"/>
                        <a:ext cx="2102132" cy="1465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C:\Users\mgedvilas.TTLAB\Desktop\mindaugas gedvilas\KONFOS\2017 Photonic West Bursa\burst side view_.bmp">
            <a:extLst>
              <a:ext uri="{FF2B5EF4-FFF2-40B4-BE49-F238E27FC236}">
                <a16:creationId xmlns:a16="http://schemas.microsoft.com/office/drawing/2014/main" id="{4B4E0082-F39B-4A8E-B32F-716D885923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1"/>
          <a:stretch/>
        </p:blipFill>
        <p:spPr bwMode="auto">
          <a:xfrm>
            <a:off x="4219775" y="4380744"/>
            <a:ext cx="2412886" cy="181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mgedvilas.TTLAB\Desktop\mindaugas gedvilas\KONFOS\2017 Photonic West Bursa\burst side view_.bmp">
            <a:extLst>
              <a:ext uri="{FF2B5EF4-FFF2-40B4-BE49-F238E27FC236}">
                <a16:creationId xmlns:a16="http://schemas.microsoft.com/office/drawing/2014/main" id="{2EF45E9E-1523-4B12-9495-5C21EE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7"/>
          <a:stretch/>
        </p:blipFill>
        <p:spPr bwMode="auto">
          <a:xfrm>
            <a:off x="6659624" y="4392126"/>
            <a:ext cx="2393810" cy="181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FABF1A-1A07-427E-82A2-922E00616FCD}"/>
              </a:ext>
            </a:extLst>
          </p:cNvPr>
          <p:cNvSpPr txBox="1"/>
          <p:nvPr/>
        </p:nvSpPr>
        <p:spPr>
          <a:xfrm>
            <a:off x="2753798" y="3997299"/>
            <a:ext cx="3780202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Ultra-short pulse laser in burst mode</a:t>
            </a:r>
          </a:p>
        </p:txBody>
      </p:sp>
    </p:spTree>
    <p:extLst>
      <p:ext uri="{BB962C8B-B14F-4D97-AF65-F5344CB8AC3E}">
        <p14:creationId xmlns:p14="http://schemas.microsoft.com/office/powerpoint/2010/main" val="6090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4587-5D08-438E-9005-004A41F7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32" y="172096"/>
            <a:ext cx="6624984" cy="635000"/>
          </a:xfrm>
        </p:spPr>
        <p:txBody>
          <a:bodyPr/>
          <a:lstStyle/>
          <a:p>
            <a:r>
              <a:rPr lang="en-US" altLang="en-US" sz="2000" dirty="0"/>
              <a:t>Laser-induced selective electroless metal </a:t>
            </a:r>
            <a:r>
              <a:rPr lang="lt-LT" altLang="en-US" sz="2000" dirty="0" err="1"/>
              <a:t>plating</a:t>
            </a:r>
            <a:br>
              <a:rPr lang="en-US" altLang="en-US" sz="2000" dirty="0"/>
            </a:br>
            <a:r>
              <a:rPr lang="en-US" altLang="en-US" sz="2000" dirty="0"/>
              <a:t>(SSAIL technology)</a:t>
            </a:r>
            <a:r>
              <a:rPr lang="lt-LT" altLang="en-US" sz="2000" dirty="0"/>
              <a:t> for </a:t>
            </a:r>
            <a:r>
              <a:rPr lang="lt-LT" altLang="en-US" sz="2000" dirty="0" err="1"/>
              <a:t>electronics</a:t>
            </a:r>
            <a:endParaRPr lang="lt-LT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CB45B-9F61-468F-A353-01D9D5C7A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5B6C-9C67-480F-9054-31A4D9F7AB3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185E60-2143-4FFE-B862-A568A1BBB7FF}"/>
              </a:ext>
            </a:extLst>
          </p:cNvPr>
          <p:cNvGrpSpPr/>
          <p:nvPr/>
        </p:nvGrpSpPr>
        <p:grpSpPr>
          <a:xfrm>
            <a:off x="83894" y="1964335"/>
            <a:ext cx="2672364" cy="4036415"/>
            <a:chOff x="792164" y="1046163"/>
            <a:chExt cx="3341298" cy="4905375"/>
          </a:xfrm>
        </p:grpSpPr>
        <p:pic>
          <p:nvPicPr>
            <p:cNvPr id="6" name="Picture 5" descr="C:\Users\Karolisr\Desktop\SSAIL metodo bandiniai\SSAIL straipsniui\Schema.jpg">
              <a:extLst>
                <a:ext uri="{FF2B5EF4-FFF2-40B4-BE49-F238E27FC236}">
                  <a16:creationId xmlns:a16="http://schemas.microsoft.com/office/drawing/2014/main" id="{F7B6BD03-FC71-42A1-A13F-83A351ED1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2"/>
            <a:stretch/>
          </p:blipFill>
          <p:spPr bwMode="auto">
            <a:xfrm>
              <a:off x="792164" y="1046163"/>
              <a:ext cx="3341298" cy="490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C6BF36-7280-4EE1-8DDF-1DBCD366D66E}"/>
                </a:ext>
              </a:extLst>
            </p:cNvPr>
            <p:cNvSpPr/>
            <p:nvPr/>
          </p:nvSpPr>
          <p:spPr>
            <a:xfrm>
              <a:off x="3131840" y="4149080"/>
              <a:ext cx="648072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11" descr="Vaizdo rezultatas pagal uÅ¾klausÄ âtouch screenâ">
            <a:extLst>
              <a:ext uri="{FF2B5EF4-FFF2-40B4-BE49-F238E27FC236}">
                <a16:creationId xmlns:a16="http://schemas.microsoft.com/office/drawing/2014/main" id="{0781EDA0-9B21-4A45-BDCE-14391F98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15" y="2014938"/>
            <a:ext cx="1621346" cy="125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50C93-9C72-4C06-8644-7BCC5AEC5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33" y="4528123"/>
            <a:ext cx="1630384" cy="12540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D2BC3B-CA8F-43F3-A803-A32056067535}"/>
              </a:ext>
            </a:extLst>
          </p:cNvPr>
          <p:cNvGrpSpPr>
            <a:grpSpLocks noChangeAspect="1"/>
          </p:cNvGrpSpPr>
          <p:nvPr/>
        </p:nvGrpSpPr>
        <p:grpSpPr>
          <a:xfrm>
            <a:off x="6411204" y="4473133"/>
            <a:ext cx="2398390" cy="1347184"/>
            <a:chOff x="3876732" y="1006286"/>
            <a:chExt cx="5337797" cy="29982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CE68F6-D717-410E-BF0D-5AD525B2444B}"/>
                </a:ext>
              </a:extLst>
            </p:cNvPr>
            <p:cNvGrpSpPr/>
            <p:nvPr/>
          </p:nvGrpSpPr>
          <p:grpSpPr>
            <a:xfrm>
              <a:off x="3876732" y="1006286"/>
              <a:ext cx="5337797" cy="2998260"/>
              <a:chOff x="3790284" y="934796"/>
              <a:chExt cx="5337797" cy="29982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20C8DF9-CD0B-4BD3-8595-5FD90E6EA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90284" y="944772"/>
                <a:ext cx="3446012" cy="298828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630E2A-88B0-4BA3-AD86-24B7DC0599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2" r="13518" b="25273"/>
              <a:stretch/>
            </p:blipFill>
            <p:spPr>
              <a:xfrm>
                <a:off x="6896909" y="934796"/>
                <a:ext cx="2184255" cy="1196527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9B6BED-E18F-40F2-BC38-1220EC60AD61}"/>
                  </a:ext>
                </a:extLst>
              </p:cNvPr>
              <p:cNvSpPr/>
              <p:nvPr/>
            </p:nvSpPr>
            <p:spPr>
              <a:xfrm flipV="1">
                <a:off x="5513290" y="1416929"/>
                <a:ext cx="210838" cy="45719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4F40FD-D511-4E71-8787-4746173C9701}"/>
                  </a:ext>
                </a:extLst>
              </p:cNvPr>
              <p:cNvSpPr/>
              <p:nvPr/>
            </p:nvSpPr>
            <p:spPr>
              <a:xfrm>
                <a:off x="6896909" y="956942"/>
                <a:ext cx="2184255" cy="1196527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7BA1E8-1478-4999-B002-8E471C276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6909" y="2237394"/>
                <a:ext cx="2231172" cy="1673379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79151B9-669A-4D13-B1F5-628509268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956942"/>
                <a:ext cx="1172781" cy="45583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735BADD-BA0E-4AB2-BACB-A33D4DD8C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128" y="1460798"/>
                <a:ext cx="1145568" cy="69267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5A2002-E4AB-4FF8-8C77-16EED2749191}"/>
                  </a:ext>
                </a:extLst>
              </p:cNvPr>
              <p:cNvSpPr/>
              <p:nvPr/>
            </p:nvSpPr>
            <p:spPr>
              <a:xfrm>
                <a:off x="7895019" y="1057178"/>
                <a:ext cx="174671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2C9733-BFEA-44FA-A698-46F77668CDF0}"/>
                  </a:ext>
                </a:extLst>
              </p:cNvPr>
              <p:cNvSpPr/>
              <p:nvPr/>
            </p:nvSpPr>
            <p:spPr>
              <a:xfrm>
                <a:off x="6896909" y="2237394"/>
                <a:ext cx="2231172" cy="165937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5470FB-F36C-4ED1-AEE2-74F4F80CD726}"/>
                </a:ext>
              </a:extLst>
            </p:cNvPr>
            <p:cNvSpPr txBox="1"/>
            <p:nvPr/>
          </p:nvSpPr>
          <p:spPr>
            <a:xfrm>
              <a:off x="3999904" y="1071682"/>
              <a:ext cx="1409917" cy="821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/>
                <a:t>PET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8EE135-E5D7-4007-BC7C-3F04B0C84494}"/>
              </a:ext>
            </a:extLst>
          </p:cNvPr>
          <p:cNvGrpSpPr>
            <a:grpSpLocks noChangeAspect="1"/>
          </p:cNvGrpSpPr>
          <p:nvPr/>
        </p:nvGrpSpPr>
        <p:grpSpPr>
          <a:xfrm>
            <a:off x="4644008" y="4492919"/>
            <a:ext cx="1716417" cy="1360946"/>
            <a:chOff x="3566844" y="4879497"/>
            <a:chExt cx="2599124" cy="19722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7F21C23-D927-443E-A2AE-398F47B3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38" y="4879497"/>
              <a:ext cx="2511931" cy="197225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35D1B6-465F-462D-8B16-E0BD111C0FAC}"/>
                </a:ext>
              </a:extLst>
            </p:cNvPr>
            <p:cNvSpPr txBox="1"/>
            <p:nvPr/>
          </p:nvSpPr>
          <p:spPr>
            <a:xfrm>
              <a:off x="4609042" y="6036945"/>
              <a:ext cx="1556926" cy="75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</a:rPr>
                <a:t>Copper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92D050"/>
                  </a:solidFill>
                </a:rPr>
                <a:t>Silicon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8A7A82-261E-4258-9AAE-A0BEE2A8A652}"/>
                </a:ext>
              </a:extLst>
            </p:cNvPr>
            <p:cNvSpPr txBox="1"/>
            <p:nvPr/>
          </p:nvSpPr>
          <p:spPr>
            <a:xfrm>
              <a:off x="3566844" y="6259564"/>
              <a:ext cx="998141" cy="535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dirty="0">
                  <a:solidFill>
                    <a:schemeClr val="bg1"/>
                  </a:solidFill>
                </a:rPr>
                <a:t>EDS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4" descr="C:\Users\Karolisr\Desktop\SSAIL metodo bandiniai\Pav. disertacijai\LED matrix on glass.jpg">
            <a:extLst>
              <a:ext uri="{FF2B5EF4-FFF2-40B4-BE49-F238E27FC236}">
                <a16:creationId xmlns:a16="http://schemas.microsoft.com/office/drawing/2014/main" id="{B4695A92-E56C-4577-A209-06A768EC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78" y="2587554"/>
            <a:ext cx="1939913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1DEE82-F569-482A-9B20-C93BC93B4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45" y="1561881"/>
            <a:ext cx="1848482" cy="2464642"/>
          </a:xfrm>
          <a:prstGeom prst="rect">
            <a:avLst/>
          </a:prstGeom>
        </p:spPr>
      </p:pic>
      <p:pic>
        <p:nvPicPr>
          <p:cNvPr id="28" name="Picture 9" descr="C:\Users\Karolisr\Desktop\SSAIL metodo bandiniai\Pav. disertacijai\rezoliucija stiklas 2.jpg">
            <a:extLst>
              <a:ext uri="{FF2B5EF4-FFF2-40B4-BE49-F238E27FC236}">
                <a16:creationId xmlns:a16="http://schemas.microsoft.com/office/drawing/2014/main" id="{2C20E58A-143E-4A7A-BAA5-8D153456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38" y="3098538"/>
            <a:ext cx="1620191" cy="13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1BB6BB-D7A0-4492-9ACF-F36DB849AC33}"/>
              </a:ext>
            </a:extLst>
          </p:cNvPr>
          <p:cNvSpPr/>
          <p:nvPr/>
        </p:nvSpPr>
        <p:spPr>
          <a:xfrm>
            <a:off x="4862578" y="1561881"/>
            <a:ext cx="4010834" cy="258302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D42449-6CC5-4214-84CC-37F48CC0622E}"/>
              </a:ext>
            </a:extLst>
          </p:cNvPr>
          <p:cNvSpPr txBox="1">
            <a:spLocks/>
          </p:cNvSpPr>
          <p:nvPr/>
        </p:nvSpPr>
        <p:spPr>
          <a:xfrm>
            <a:off x="0" y="1097627"/>
            <a:ext cx="9016476" cy="4762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C3DDC1-ADB8-4674-A7CA-7A464FD6498E}"/>
              </a:ext>
            </a:extLst>
          </p:cNvPr>
          <p:cNvCxnSpPr>
            <a:cxnSpLocks/>
          </p:cNvCxnSpPr>
          <p:nvPr/>
        </p:nvCxnSpPr>
        <p:spPr>
          <a:xfrm>
            <a:off x="2786490" y="1561880"/>
            <a:ext cx="207608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E0E7D9-B24F-4484-80B3-F409F508D219}"/>
              </a:ext>
            </a:extLst>
          </p:cNvPr>
          <p:cNvCxnSpPr>
            <a:cxnSpLocks/>
          </p:cNvCxnSpPr>
          <p:nvPr/>
        </p:nvCxnSpPr>
        <p:spPr>
          <a:xfrm flipH="1">
            <a:off x="2786490" y="1561881"/>
            <a:ext cx="578" cy="430158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329A78-D49E-4308-A20A-E5D6C0C1868A}"/>
              </a:ext>
            </a:extLst>
          </p:cNvPr>
          <p:cNvCxnSpPr>
            <a:cxnSpLocks/>
          </p:cNvCxnSpPr>
          <p:nvPr/>
        </p:nvCxnSpPr>
        <p:spPr>
          <a:xfrm>
            <a:off x="2786490" y="5884625"/>
            <a:ext cx="6086922" cy="1674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9E0F96-640F-47E5-AA80-58E6C95DD49D}"/>
              </a:ext>
            </a:extLst>
          </p:cNvPr>
          <p:cNvCxnSpPr>
            <a:cxnSpLocks/>
          </p:cNvCxnSpPr>
          <p:nvPr/>
        </p:nvCxnSpPr>
        <p:spPr>
          <a:xfrm>
            <a:off x="8873412" y="4144903"/>
            <a:ext cx="0" cy="175646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5ED447-33F3-4D96-846E-8BD8C47BBEDE}"/>
              </a:ext>
            </a:extLst>
          </p:cNvPr>
          <p:cNvSpPr txBox="1"/>
          <p:nvPr/>
        </p:nvSpPr>
        <p:spPr>
          <a:xfrm>
            <a:off x="542926" y="1632458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Process setup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951ACE-2299-4F7B-94C1-67A47207F3B8}"/>
              </a:ext>
            </a:extLst>
          </p:cNvPr>
          <p:cNvSpPr txBox="1"/>
          <p:nvPr/>
        </p:nvSpPr>
        <p:spPr>
          <a:xfrm>
            <a:off x="2817299" y="1520706"/>
            <a:ext cx="2101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Potentiality to </a:t>
            </a:r>
            <a:r>
              <a:rPr lang="lt-LT" sz="1400" b="1" dirty="0" err="1"/>
              <a:t>replacement</a:t>
            </a:r>
            <a:r>
              <a:rPr lang="en-US" sz="1400" b="1" dirty="0"/>
              <a:t> ITO for touch function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4A369-8641-46DF-8D12-218072561F02}"/>
              </a:ext>
            </a:extLst>
          </p:cNvPr>
          <p:cNvSpPr txBox="1"/>
          <p:nvPr/>
        </p:nvSpPr>
        <p:spPr>
          <a:xfrm>
            <a:off x="5062647" y="1615136"/>
            <a:ext cx="197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LED panel on glass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CAA68-F362-4AA2-A977-AD89C9552B8F}"/>
              </a:ext>
            </a:extLst>
          </p:cNvPr>
          <p:cNvSpPr txBox="1"/>
          <p:nvPr/>
        </p:nvSpPr>
        <p:spPr>
          <a:xfrm>
            <a:off x="2956589" y="455222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GLASS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860CA7C-073C-454C-AC19-DDBB63F06821}"/>
              </a:ext>
            </a:extLst>
          </p:cNvPr>
          <p:cNvSpPr/>
          <p:nvPr/>
        </p:nvSpPr>
        <p:spPr>
          <a:xfrm>
            <a:off x="4508239" y="5048394"/>
            <a:ext cx="335360" cy="327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8E4B0CD-0A2E-4508-AC48-675CD117D3C1}"/>
              </a:ext>
            </a:extLst>
          </p:cNvPr>
          <p:cNvSpPr/>
          <p:nvPr/>
        </p:nvSpPr>
        <p:spPr>
          <a:xfrm rot="5400000">
            <a:off x="3608380" y="4354052"/>
            <a:ext cx="335360" cy="327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FF8150-AD78-44FC-8F77-53D6D2DD1454}"/>
              </a:ext>
            </a:extLst>
          </p:cNvPr>
          <p:cNvSpPr/>
          <p:nvPr/>
        </p:nvSpPr>
        <p:spPr>
          <a:xfrm>
            <a:off x="83893" y="1561880"/>
            <a:ext cx="2704103" cy="4322746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87E57-3F64-4773-ACFF-CAD8430D2571}"/>
              </a:ext>
            </a:extLst>
          </p:cNvPr>
          <p:cNvSpPr txBox="1"/>
          <p:nvPr/>
        </p:nvSpPr>
        <p:spPr>
          <a:xfrm>
            <a:off x="251520" y="106955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Laser-induced electroless metal plating on dielectrics</a:t>
            </a:r>
          </a:p>
        </p:txBody>
      </p:sp>
    </p:spTree>
    <p:extLst>
      <p:ext uri="{BB962C8B-B14F-4D97-AF65-F5344CB8AC3E}">
        <p14:creationId xmlns:p14="http://schemas.microsoft.com/office/powerpoint/2010/main" val="27814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06" y="98674"/>
            <a:ext cx="6376987" cy="635000"/>
          </a:xfrm>
        </p:spPr>
        <p:txBody>
          <a:bodyPr/>
          <a:lstStyle/>
          <a:p>
            <a:r>
              <a:rPr lang="lt-LT" sz="2400" dirty="0" err="1"/>
              <a:t>Spatial</a:t>
            </a:r>
            <a:r>
              <a:rPr lang="lt-LT" sz="2400" dirty="0"/>
              <a:t> r</a:t>
            </a:r>
            <a:r>
              <a:rPr lang="en-US" sz="2400" dirty="0" err="1"/>
              <a:t>esolution</a:t>
            </a:r>
            <a:r>
              <a:rPr lang="en-US" sz="2400" dirty="0"/>
              <a:t> of plating by SSAIL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90036" y="65151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F1FCD6-4E54-4658-B7E3-867F66B6DBE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 descr="C:\Users\Karolisr\Desktop\SSAIL metodo bandiniai\Pav. disertacijai\rezoliucija ir demostratoriai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41"/>
            <a:ext cx="5628828" cy="19492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3614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1838" y="3035983"/>
          <a:ext cx="4267218" cy="331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59" name="Graph" r:id="rId4" imgW="32518333" imgH="22859820" progId="Origin50.Graph">
                  <p:embed/>
                </p:oleObj>
              </mc:Choice>
              <mc:Fallback>
                <p:oleObj name="Graph" r:id="rId4" imgW="32518333" imgH="22859820" progId="Origin50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442" t="10428" r="13153" b="6009"/>
                      <a:stretch>
                        <a:fillRect/>
                      </a:stretch>
                    </p:blipFill>
                    <p:spPr bwMode="auto">
                      <a:xfrm>
                        <a:off x="221838" y="3035983"/>
                        <a:ext cx="4267218" cy="3311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68841"/>
            <a:ext cx="3240360" cy="129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arolisr\Desktop\SSAIL metodo bandiniai\Pav. disertacijai\rezoliucija stiklas 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01" y="3148957"/>
            <a:ext cx="3877191" cy="3198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940152" y="2562432"/>
            <a:ext cx="2683189" cy="369332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</a:rPr>
              <a:t>Plating on flexible PET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6347522"/>
            <a:ext cx="1944216" cy="338554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Plating on glass</a:t>
            </a:r>
            <a:endParaRPr lang="en-US" sz="16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32" y="6363851"/>
            <a:ext cx="4632892" cy="338554"/>
          </a:xfrm>
          <a:prstGeom prst="rect">
            <a:avLst/>
          </a:prstGeom>
          <a:solidFill>
            <a:srgbClr val="FFFFCC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Narrowest: plated line width and spacing 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5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188"/>
            <a:ext cx="2133600" cy="247650"/>
          </a:xfrm>
          <a:prstGeom prst="rect">
            <a:avLst/>
          </a:prstGeom>
        </p:spPr>
        <p:txBody>
          <a:bodyPr/>
          <a:lstStyle/>
          <a:p>
            <a:fld id="{7C76256A-844C-40FC-9F51-4D6C8A8B33E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1763688" y="2420888"/>
            <a:ext cx="55446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+mn-lt"/>
              </a:rPr>
              <a:t>Thank you for attention</a:t>
            </a:r>
            <a:endParaRPr lang="lt-LT" altLang="en-US" sz="3600" b="1" dirty="0">
              <a:solidFill>
                <a:srgbClr val="FF3300"/>
              </a:solidFill>
              <a:latin typeface="+mn-lt"/>
            </a:endParaRPr>
          </a:p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+mn-lt"/>
              </a:rPr>
              <a:t>&amp;</a:t>
            </a:r>
          </a:p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624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74986</TotalTime>
  <Words>510</Words>
  <Application>Microsoft Office PowerPoint</Application>
  <PresentationFormat>On-screen Show (4:3)</PresentationFormat>
  <Paragraphs>109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Nova Cond Light</vt:lpstr>
      <vt:lpstr>Calibri</vt:lpstr>
      <vt:lpstr>Gill Sans</vt:lpstr>
      <vt:lpstr>Wingdings</vt:lpstr>
      <vt:lpstr>Edge</vt:lpstr>
      <vt:lpstr>Graph</vt:lpstr>
      <vt:lpstr>Equation</vt:lpstr>
      <vt:lpstr>Laser microprocessing for semiconductor industry</vt:lpstr>
      <vt:lpstr>FTMC: Center for Physical Sciences and Technology</vt:lpstr>
      <vt:lpstr>Department of Laser Technologies</vt:lpstr>
      <vt:lpstr>Outline</vt:lpstr>
      <vt:lpstr>Laser processes of semiconductors: photovoltaics, THz optics</vt:lpstr>
      <vt:lpstr>Sapphire wafer dicing for LEDs</vt:lpstr>
      <vt:lpstr>Laser-induced selective electroless metal plating (SSAIL technology) for electronics</vt:lpstr>
      <vt:lpstr>Spatial resolution of plating by SSAIL</vt:lpstr>
      <vt:lpstr>PowerPoint Presentation</vt:lpstr>
    </vt:vector>
  </TitlesOfParts>
  <Company>FI TTL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processing by using diffractive optical laser beam shaping technique</dc:title>
  <dc:creator>Gediminas</dc:creator>
  <cp:lastModifiedBy>Gediminas Raciukaitis</cp:lastModifiedBy>
  <cp:revision>617</cp:revision>
  <cp:lastPrinted>2016-05-14T21:01:24Z</cp:lastPrinted>
  <dcterms:created xsi:type="dcterms:W3CDTF">2010-06-01T20:03:29Z</dcterms:created>
  <dcterms:modified xsi:type="dcterms:W3CDTF">2020-06-09T11:22:13Z</dcterms:modified>
</cp:coreProperties>
</file>